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05" r:id="rId1"/>
  </p:sld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7" r:id="rId10"/>
    <p:sldId id="266" r:id="rId11"/>
    <p:sldId id="268" r:id="rId12"/>
    <p:sldId id="273" r:id="rId13"/>
    <p:sldId id="271" r:id="rId14"/>
    <p:sldId id="274" r:id="rId15"/>
  </p:sldIdLst>
  <p:sldSz cx="12192000" cy="6858000"/>
  <p:notesSz cx="6858000" cy="9144000"/>
  <p:embeddedFontLst>
    <p:embeddedFont>
      <p:font typeface="Goudy Old Style" panose="02020502050305020303" pitchFamily="18" charset="0"/>
      <p:regular r:id="rId16"/>
      <p:bold r:id="rId17"/>
      <p:italic r:id="rId18"/>
    </p:embeddedFont>
    <p:embeddedFont>
      <p:font typeface="Montserrat Bold" pitchFamily="2" charset="0"/>
      <p:bold r:id="rId19"/>
    </p:embeddedFont>
    <p:embeddedFont>
      <p:font typeface="Montserrat Medium" pitchFamily="2" charset="0"/>
      <p:regular r:id="rId20"/>
      <p:italic r:id="rId21"/>
    </p:embeddedFont>
    <p:embeddedFont>
      <p:font typeface="Montserrat SemiBold" pitchFamily="2" charset="0"/>
      <p:bold r:id="rId22"/>
      <p:boldItalic r:id="rId23"/>
    </p:embeddedFont>
    <p:embeddedFont>
      <p:font typeface="Poppins SemiBold" panose="00000700000000000000" pitchFamily="2" charset="0"/>
      <p:bold r:id="rId24"/>
      <p:boldItalic r:id="rId25"/>
    </p:embeddedFont>
    <p:embeddedFont>
      <p:font typeface="Robot Reavers" panose="00000400000000000000" pitchFamily="2" charset="0"/>
      <p:regular r:id="rId26"/>
      <p:italic r:id="rId27"/>
    </p:embeddedFont>
    <p:embeddedFont>
      <p:font typeface="Wingdings 2" panose="05020102010507070707" pitchFamily="18" charset="2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3986"/>
    <a:srgbClr val="01DADD"/>
    <a:srgbClr val="1368C2"/>
    <a:srgbClr val="058BD3"/>
    <a:srgbClr val="9D60B6"/>
    <a:srgbClr val="8E63B3"/>
    <a:srgbClr val="E97132"/>
    <a:srgbClr val="FF0000"/>
    <a:srgbClr val="00B050"/>
    <a:srgbClr val="9817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4994" autoAdjust="0"/>
    <p:restoredTop sz="94660"/>
  </p:normalViewPr>
  <p:slideViewPr>
    <p:cSldViewPr snapToGrid="0">
      <p:cViewPr varScale="1">
        <p:scale>
          <a:sx n="87" d="100"/>
          <a:sy n="87" d="100"/>
        </p:scale>
        <p:origin x="33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</dgm:pt>
  </dgm:ptLst>
  <dgm:cxnLst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pPr/>
              <a:t>9/24/2024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pPr/>
              <a:t>9/24/2024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pPr/>
              <a:t>9/24/2024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pPr/>
              <a:t>9/24/2024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pPr/>
              <a:t>9/24/2024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pPr/>
              <a:t>9/24/2024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pPr/>
              <a:t>9/24/2024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pPr/>
              <a:t>9/24/2024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pPr/>
              <a:t>9/24/2024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pPr/>
              <a:t>9/24/2024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pPr/>
              <a:t>9/24/2024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pPr/>
              <a:t>9/24/2024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pPr/>
              <a:t>9/24/2024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pPr/>
              <a:t>9/24/2024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pPr/>
              <a:t>9/24/2024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pPr/>
              <a:t>9/24/2024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pPr/>
              <a:t>9/24/2024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pPr/>
              <a:t>9/24/2024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8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lowchart: Delay 14">
            <a:extLst>
              <a:ext uri="{FF2B5EF4-FFF2-40B4-BE49-F238E27FC236}">
                <a16:creationId xmlns:a16="http://schemas.microsoft.com/office/drawing/2014/main" id="{DFFDCBBF-06B4-1BE4-509D-D81C433173CA}"/>
              </a:ext>
            </a:extLst>
          </p:cNvPr>
          <p:cNvSpPr/>
          <p:nvPr/>
        </p:nvSpPr>
        <p:spPr>
          <a:xfrm flipH="1">
            <a:off x="5947876" y="0"/>
            <a:ext cx="6100375" cy="6890514"/>
          </a:xfrm>
          <a:prstGeom prst="flowChartDelay">
            <a:avLst/>
          </a:prstGeom>
          <a:gradFill>
            <a:gsLst>
              <a:gs pos="0">
                <a:srgbClr val="01DADD"/>
              </a:gs>
              <a:gs pos="100000">
                <a:srgbClr val="105778"/>
              </a:gs>
              <a:gs pos="74000">
                <a:srgbClr val="1368C2"/>
              </a:gs>
              <a:gs pos="100000">
                <a:srgbClr val="1E3986"/>
              </a:gs>
            </a:gsLst>
            <a:lin ang="3600000" scaled="0"/>
          </a:gradFill>
          <a:ln w="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308" y="2492679"/>
            <a:ext cx="5282139" cy="1242822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gradFill flip="none" rotWithShape="1">
                  <a:gsLst>
                    <a:gs pos="0">
                      <a:srgbClr val="01DADD"/>
                    </a:gs>
                    <a:gs pos="100000">
                      <a:srgbClr val="105778"/>
                    </a:gs>
                    <a:gs pos="74000">
                      <a:srgbClr val="1368C2"/>
                    </a:gs>
                    <a:gs pos="100000">
                      <a:srgbClr val="1E3986"/>
                    </a:gs>
                  </a:gsLst>
                  <a:lin ang="3600000" scaled="0"/>
                  <a:tileRect/>
                </a:gradFill>
                <a:effectLst/>
                <a:latin typeface="Robot Reavers" panose="00000400000000000000" pitchFamily="2" charset="0"/>
              </a:rPr>
              <a:t>AI Strategy </a:t>
            </a:r>
            <a:r>
              <a:rPr lang="en-US" sz="4000" b="1" dirty="0">
                <a:gradFill flip="none" rotWithShape="1">
                  <a:gsLst>
                    <a:gs pos="0">
                      <a:srgbClr val="01DADD"/>
                    </a:gs>
                    <a:gs pos="100000">
                      <a:srgbClr val="105778"/>
                    </a:gs>
                    <a:gs pos="74000">
                      <a:srgbClr val="1368C2"/>
                    </a:gs>
                    <a:gs pos="100000">
                      <a:srgbClr val="1E3986"/>
                    </a:gs>
                  </a:gsLst>
                  <a:lin ang="3600000" scaled="0"/>
                  <a:tileRect/>
                </a:gradFill>
                <a:effectLst/>
                <a:latin typeface="Poppins SemiBold" panose="00000700000000000000" pitchFamily="2" charset="0"/>
                <a:cs typeface="Poppins SemiBold" panose="00000700000000000000" pitchFamily="2" charset="0"/>
              </a:rPr>
              <a:t>&amp;</a:t>
            </a:r>
            <a:br>
              <a:rPr lang="en-US" sz="4000" b="1" dirty="0">
                <a:gradFill flip="none" rotWithShape="1">
                  <a:gsLst>
                    <a:gs pos="0">
                      <a:srgbClr val="01DADD"/>
                    </a:gs>
                    <a:gs pos="100000">
                      <a:srgbClr val="105778"/>
                    </a:gs>
                    <a:gs pos="74000">
                      <a:srgbClr val="1368C2"/>
                    </a:gs>
                    <a:gs pos="100000">
                      <a:srgbClr val="1E3986"/>
                    </a:gs>
                  </a:gsLst>
                  <a:lin ang="3600000" scaled="0"/>
                  <a:tileRect/>
                </a:gradFill>
                <a:effectLst/>
                <a:latin typeface="Robot Reavers" panose="00000400000000000000" pitchFamily="2" charset="0"/>
              </a:rPr>
            </a:br>
            <a:r>
              <a:rPr lang="en-US" sz="4000" b="1" dirty="0">
                <a:gradFill flip="none" rotWithShape="1">
                  <a:gsLst>
                    <a:gs pos="0">
                      <a:srgbClr val="01DADD"/>
                    </a:gs>
                    <a:gs pos="100000">
                      <a:srgbClr val="105778"/>
                    </a:gs>
                    <a:gs pos="74000">
                      <a:srgbClr val="1368C2"/>
                    </a:gs>
                    <a:gs pos="100000">
                      <a:srgbClr val="1E3986"/>
                    </a:gs>
                  </a:gsLst>
                  <a:lin ang="3600000" scaled="0"/>
                  <a:tileRect/>
                </a:gradFill>
                <a:effectLst/>
                <a:latin typeface="Robot Reavers" panose="00000400000000000000" pitchFamily="2" charset="0"/>
              </a:rPr>
              <a:t>Risk Program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312" y="3910649"/>
            <a:ext cx="5282135" cy="1242821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effectLst/>
                <a:latin typeface="Montserrat Medium" pitchFamily="2" charset="0"/>
              </a:rPr>
              <a:t>Guiding Your Organization Toward 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effectLst/>
                <a:latin typeface="Montserrat Medium" pitchFamily="2" charset="0"/>
              </a:rPr>
              <a:t>Responsible and Effective AI Adoption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68165FD-6A95-3ABE-4925-EB39C196F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08" y="277899"/>
            <a:ext cx="660034" cy="664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9C39EA-F37D-8166-E7B9-657155207D07}"/>
              </a:ext>
            </a:extLst>
          </p:cNvPr>
          <p:cNvSpPr txBox="1"/>
          <p:nvPr/>
        </p:nvSpPr>
        <p:spPr>
          <a:xfrm>
            <a:off x="1225563" y="277899"/>
            <a:ext cx="1778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0" dirty="0">
                <a:solidFill>
                  <a:srgbClr val="034486"/>
                </a:solidFill>
                <a:effectLst/>
                <a:latin typeface="Montserrat SemiBold" pitchFamily="2" charset="0"/>
              </a:rPr>
              <a:t>AI RegRisk™ </a:t>
            </a:r>
            <a:br>
              <a:rPr lang="en-IN" b="0" i="0" dirty="0">
                <a:solidFill>
                  <a:srgbClr val="034486"/>
                </a:solidFill>
                <a:effectLst/>
                <a:latin typeface="Montserrat SemiBold" pitchFamily="2" charset="0"/>
              </a:rPr>
            </a:br>
            <a:r>
              <a:rPr lang="en-IN" b="0" i="0" dirty="0">
                <a:solidFill>
                  <a:srgbClr val="034486"/>
                </a:solidFill>
                <a:effectLst/>
                <a:latin typeface="Montserrat SemiBold" pitchFamily="2" charset="0"/>
              </a:rPr>
              <a:t>Think Tank</a:t>
            </a:r>
            <a:endParaRPr lang="en-IN" dirty="0">
              <a:solidFill>
                <a:srgbClr val="034486"/>
              </a:solidFill>
              <a:latin typeface="Montserrat SemiBold" pitchFamily="2" charset="0"/>
            </a:endParaRPr>
          </a:p>
        </p:txBody>
      </p:sp>
      <p:sp>
        <p:nvSpPr>
          <p:cNvPr id="9" name="Flowchart: Delay 8">
            <a:extLst>
              <a:ext uri="{FF2B5EF4-FFF2-40B4-BE49-F238E27FC236}">
                <a16:creationId xmlns:a16="http://schemas.microsoft.com/office/drawing/2014/main" id="{3BE60C9C-1F33-0BF5-1BB4-DA63872B9B8E}"/>
              </a:ext>
            </a:extLst>
          </p:cNvPr>
          <p:cNvSpPr/>
          <p:nvPr/>
        </p:nvSpPr>
        <p:spPr>
          <a:xfrm flipH="1">
            <a:off x="6091625" y="0"/>
            <a:ext cx="6100375" cy="6890514"/>
          </a:xfrm>
          <a:prstGeom prst="flowChartDelay">
            <a:avLst/>
          </a:prstGeom>
          <a:blipFill dpi="0" rotWithShape="1">
            <a:blip r:embed="rId3"/>
            <a:srcRect/>
            <a:tile tx="-647700" ty="-1047750" sx="100000" sy="100000" flip="none" algn="tl"/>
          </a:blipFill>
          <a:ln w="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868FEEC6-7266-7EF4-CFAC-905F7BBF73BF}"/>
              </a:ext>
            </a:extLst>
          </p:cNvPr>
          <p:cNvSpPr/>
          <p:nvPr/>
        </p:nvSpPr>
        <p:spPr>
          <a:xfrm>
            <a:off x="217714" y="740228"/>
            <a:ext cx="4470398" cy="6117772"/>
          </a:xfrm>
          <a:prstGeom prst="round2Same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2FAC532B-FF4B-255B-F5F8-099D90AFC3AE}"/>
              </a:ext>
            </a:extLst>
          </p:cNvPr>
          <p:cNvSpPr/>
          <p:nvPr/>
        </p:nvSpPr>
        <p:spPr>
          <a:xfrm>
            <a:off x="4136570" y="3280229"/>
            <a:ext cx="7852230" cy="3592284"/>
          </a:xfrm>
          <a:prstGeom prst="round2SameRect">
            <a:avLst>
              <a:gd name="adj1" fmla="val 8037"/>
              <a:gd name="adj2" fmla="val 0"/>
            </a:avLst>
          </a:prstGeom>
          <a:gradFill>
            <a:gsLst>
              <a:gs pos="26000">
                <a:srgbClr val="9D60B6"/>
              </a:gs>
              <a:gs pos="100000">
                <a:srgbClr val="058BD3"/>
              </a:gs>
              <a:gs pos="66000">
                <a:srgbClr val="01DADD"/>
              </a:gs>
            </a:gsLst>
            <a:lin ang="3600000" scaled="0"/>
          </a:gradFill>
          <a:ln w="0"/>
          <a:effectLst>
            <a:outerShdw blurRad="50800" dist="38100" dir="99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3E6C06E0-3BD8-57E2-704B-FB280039AD6F}"/>
              </a:ext>
            </a:extLst>
          </p:cNvPr>
          <p:cNvSpPr txBox="1">
            <a:spLocks/>
          </p:cNvSpPr>
          <p:nvPr/>
        </p:nvSpPr>
        <p:spPr>
          <a:xfrm>
            <a:off x="4934859" y="3280229"/>
            <a:ext cx="7039427" cy="3577771"/>
          </a:xfrm>
          <a:prstGeom prst="rect">
            <a:avLst/>
          </a:prstGeom>
          <a:effectLst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  <a:defRPr sz="1440"/>
            </a:pPr>
            <a:r>
              <a:rPr lang="en-US" sz="2000" dirty="0">
                <a:latin typeface="Montserrat SemiBold" pitchFamily="2" charset="0"/>
              </a:rPr>
              <a:t>Needs Research (Use Cases)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  <a:defRPr sz="1440"/>
            </a:pPr>
            <a:r>
              <a:rPr lang="en-US" sz="2000" dirty="0">
                <a:latin typeface="Montserrat SemiBold" pitchFamily="2" charset="0"/>
              </a:rPr>
              <a:t>Understanding Capabilities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  <a:defRPr sz="1440"/>
            </a:pPr>
            <a:r>
              <a:rPr lang="en-US" sz="2000" dirty="0">
                <a:latin typeface="Montserrat SemiBold" pitchFamily="2" charset="0"/>
              </a:rPr>
              <a:t>Risk and Mitigation Mapping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  <a:defRPr sz="1440"/>
            </a:pPr>
            <a:r>
              <a:rPr lang="en-US" sz="2000" dirty="0">
                <a:latin typeface="Montserrat SemiBold" pitchFamily="2" charset="0"/>
              </a:rPr>
              <a:t>Regulatory and Compliance Obligations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F14E9E9-2BED-203B-F716-95E8802C13E0}"/>
              </a:ext>
            </a:extLst>
          </p:cNvPr>
          <p:cNvSpPr txBox="1">
            <a:spLocks/>
          </p:cNvSpPr>
          <p:nvPr/>
        </p:nvSpPr>
        <p:spPr>
          <a:xfrm>
            <a:off x="5340660" y="1605641"/>
            <a:ext cx="6357853" cy="74023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 cap="none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>
                <a:gradFill>
                  <a:gsLst>
                    <a:gs pos="0">
                      <a:srgbClr val="01DADD"/>
                    </a:gs>
                    <a:gs pos="100000">
                      <a:srgbClr val="105778"/>
                    </a:gs>
                    <a:gs pos="74000">
                      <a:srgbClr val="1368C2"/>
                    </a:gs>
                    <a:gs pos="100000">
                      <a:srgbClr val="1E3986"/>
                    </a:gs>
                  </a:gsLst>
                  <a:lin ang="3600000" scaled="0"/>
                </a:gradFill>
                <a:effectLst/>
                <a:latin typeface="Montserrat SemiBold" pitchFamily="2" charset="0"/>
              </a:rPr>
              <a:t>Strategy and Execution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226EAFA-B724-F3CA-701B-844B7CE1FA10}"/>
              </a:ext>
            </a:extLst>
          </p:cNvPr>
          <p:cNvSpPr txBox="1">
            <a:spLocks/>
          </p:cNvSpPr>
          <p:nvPr/>
        </p:nvSpPr>
        <p:spPr>
          <a:xfrm>
            <a:off x="5366060" y="1219199"/>
            <a:ext cx="5646662" cy="44994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 cap="none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2400" dirty="0">
                <a:solidFill>
                  <a:srgbClr val="1E3986"/>
                </a:solidFill>
                <a:effectLst/>
                <a:latin typeface="Montserrat SemiBold" pitchFamily="2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160659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868FEEC6-7266-7EF4-CFAC-905F7BBF73BF}"/>
              </a:ext>
            </a:extLst>
          </p:cNvPr>
          <p:cNvSpPr/>
          <p:nvPr/>
        </p:nvSpPr>
        <p:spPr>
          <a:xfrm>
            <a:off x="7503889" y="740229"/>
            <a:ext cx="4470398" cy="6117772"/>
          </a:xfrm>
          <a:prstGeom prst="round2Same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2FAC532B-FF4B-255B-F5F8-099D90AFC3AE}"/>
              </a:ext>
            </a:extLst>
          </p:cNvPr>
          <p:cNvSpPr/>
          <p:nvPr/>
        </p:nvSpPr>
        <p:spPr>
          <a:xfrm>
            <a:off x="217714" y="2953657"/>
            <a:ext cx="7852230" cy="3904343"/>
          </a:xfrm>
          <a:prstGeom prst="round2SameRect">
            <a:avLst>
              <a:gd name="adj1" fmla="val 8037"/>
              <a:gd name="adj2" fmla="val 0"/>
            </a:avLst>
          </a:prstGeom>
          <a:gradFill>
            <a:gsLst>
              <a:gs pos="26000">
                <a:srgbClr val="9D60B6"/>
              </a:gs>
              <a:gs pos="100000">
                <a:srgbClr val="058BD3"/>
              </a:gs>
              <a:gs pos="66000">
                <a:srgbClr val="01DADD"/>
              </a:gs>
            </a:gsLst>
            <a:lin ang="3600000" scaled="0"/>
          </a:gradFill>
          <a:ln w="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3E6C06E0-3BD8-57E2-704B-FB280039AD6F}"/>
              </a:ext>
            </a:extLst>
          </p:cNvPr>
          <p:cNvSpPr txBox="1">
            <a:spLocks/>
          </p:cNvSpPr>
          <p:nvPr/>
        </p:nvSpPr>
        <p:spPr>
          <a:xfrm>
            <a:off x="478974" y="2953656"/>
            <a:ext cx="7620599" cy="3882573"/>
          </a:xfrm>
          <a:prstGeom prst="rect">
            <a:avLst/>
          </a:prstGeom>
          <a:effectLst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  <a:defRPr sz="1440"/>
            </a:pPr>
            <a:r>
              <a:rPr lang="en-US" sz="2000" dirty="0">
                <a:latin typeface="Montserrat SemiBold" pitchFamily="2" charset="0"/>
              </a:rPr>
              <a:t>Escalation protocols for risks exceeding</a:t>
            </a:r>
            <a:br>
              <a:rPr lang="en-US" sz="2000" dirty="0">
                <a:latin typeface="Montserrat SemiBold" pitchFamily="2" charset="0"/>
              </a:rPr>
            </a:br>
            <a:r>
              <a:rPr lang="en-US" sz="2000" dirty="0">
                <a:latin typeface="Montserrat SemiBold" pitchFamily="2" charset="0"/>
              </a:rPr>
              <a:t>tolerance levels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  <a:defRPr sz="1440"/>
            </a:pPr>
            <a:r>
              <a:rPr lang="en-US" sz="2000" dirty="0">
                <a:latin typeface="Montserrat SemiBold" pitchFamily="2" charset="0"/>
              </a:rPr>
              <a:t>Internal reporting to keep executives and</a:t>
            </a:r>
            <a:br>
              <a:rPr lang="en-US" sz="2000" dirty="0">
                <a:latin typeface="Montserrat SemiBold" pitchFamily="2" charset="0"/>
              </a:rPr>
            </a:br>
            <a:r>
              <a:rPr lang="en-US" sz="2000" dirty="0">
                <a:latin typeface="Montserrat SemiBold" pitchFamily="2" charset="0"/>
              </a:rPr>
              <a:t>boards informed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  <a:defRPr sz="1440"/>
            </a:pPr>
            <a:r>
              <a:rPr lang="en-US" sz="2000" dirty="0">
                <a:latin typeface="Montserrat SemiBold" pitchFamily="2" charset="0"/>
              </a:rPr>
              <a:t>External disclosures to maintain compliance and stakeholder trust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F14E9E9-2BED-203B-F716-95E8802C13E0}"/>
              </a:ext>
            </a:extLst>
          </p:cNvPr>
          <p:cNvSpPr txBox="1">
            <a:spLocks/>
          </p:cNvSpPr>
          <p:nvPr/>
        </p:nvSpPr>
        <p:spPr>
          <a:xfrm>
            <a:off x="449343" y="1357087"/>
            <a:ext cx="5806313" cy="100873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 cap="none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>
                <a:gradFill>
                  <a:gsLst>
                    <a:gs pos="0">
                      <a:srgbClr val="01DADD"/>
                    </a:gs>
                    <a:gs pos="100000">
                      <a:srgbClr val="105778"/>
                    </a:gs>
                    <a:gs pos="74000">
                      <a:srgbClr val="1368C2"/>
                    </a:gs>
                    <a:gs pos="100000">
                      <a:srgbClr val="1E3986"/>
                    </a:gs>
                  </a:gsLst>
                  <a:lin ang="3600000" scaled="0"/>
                </a:gradFill>
                <a:effectLst/>
                <a:latin typeface="Montserrat SemiBold" pitchFamily="2" charset="0"/>
              </a:rPr>
              <a:t>Risk Escalation and Reporting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226EAFA-B724-F3CA-701B-844B7CE1FA10}"/>
              </a:ext>
            </a:extLst>
          </p:cNvPr>
          <p:cNvSpPr txBox="1">
            <a:spLocks/>
          </p:cNvSpPr>
          <p:nvPr/>
        </p:nvSpPr>
        <p:spPr>
          <a:xfrm>
            <a:off x="456604" y="791029"/>
            <a:ext cx="5646662" cy="44994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 cap="none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2400" dirty="0">
                <a:solidFill>
                  <a:srgbClr val="1E3986"/>
                </a:solidFill>
                <a:effectLst/>
                <a:latin typeface="Montserrat SemiBold" pitchFamily="2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392124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085D824-5F48-B72F-996F-5564504350BF}"/>
              </a:ext>
            </a:extLst>
          </p:cNvPr>
          <p:cNvSpPr/>
          <p:nvPr/>
        </p:nvSpPr>
        <p:spPr>
          <a:xfrm>
            <a:off x="762001" y="1876029"/>
            <a:ext cx="3722912" cy="369332"/>
          </a:xfrm>
          <a:prstGeom prst="rect">
            <a:avLst/>
          </a:prstGeom>
          <a:solidFill>
            <a:srgbClr val="1368C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F14E9E9-2BED-203B-F716-95E8802C13E0}"/>
              </a:ext>
            </a:extLst>
          </p:cNvPr>
          <p:cNvSpPr txBox="1">
            <a:spLocks/>
          </p:cNvSpPr>
          <p:nvPr/>
        </p:nvSpPr>
        <p:spPr>
          <a:xfrm>
            <a:off x="608995" y="415472"/>
            <a:ext cx="7144354" cy="54610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 cap="none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b="1" dirty="0">
                <a:gradFill flip="none" rotWithShape="1">
                  <a:gsLst>
                    <a:gs pos="0">
                      <a:srgbClr val="01DADD"/>
                    </a:gs>
                    <a:gs pos="100000">
                      <a:srgbClr val="105778"/>
                    </a:gs>
                    <a:gs pos="74000">
                      <a:srgbClr val="1368C2"/>
                    </a:gs>
                    <a:gs pos="100000">
                      <a:srgbClr val="1E3986"/>
                    </a:gs>
                  </a:gsLst>
                  <a:lin ang="3600000" scaled="0"/>
                  <a:tileRect/>
                </a:gradFill>
                <a:effectLst/>
                <a:latin typeface="Montserrat SemiBold" pitchFamily="2" charset="0"/>
              </a:rPr>
              <a:t>AI Strategy and Risk Assessment</a:t>
            </a:r>
            <a:endParaRPr lang="en-US" sz="3200" dirty="0">
              <a:solidFill>
                <a:schemeClr val="tx1"/>
              </a:solidFill>
              <a:effectLst/>
              <a:latin typeface="Montserrat SemiBold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F54586-232D-F6F8-2C27-6A6B003A02E6}"/>
              </a:ext>
            </a:extLst>
          </p:cNvPr>
          <p:cNvSpPr txBox="1"/>
          <p:nvPr/>
        </p:nvSpPr>
        <p:spPr>
          <a:xfrm>
            <a:off x="655322" y="985157"/>
            <a:ext cx="10983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  <a:lumOff val="25000"/>
                  </a:schemeClr>
                </a:solidFill>
                <a:latin typeface="Montserrat Medium" pitchFamily="2" charset="0"/>
              </a:rPr>
              <a:t>Lorem ipsum dolor sit amet, consectetur adipiscing elit, sed do eiusmod tempor incididunt ut labore et dolore magna aliqua. Ut enim ad minim veniam, quis nostrud</a:t>
            </a:r>
            <a:endParaRPr lang="en-IN" sz="1600" dirty="0">
              <a:solidFill>
                <a:schemeClr val="bg1">
                  <a:lumMod val="75000"/>
                  <a:lumOff val="25000"/>
                </a:schemeClr>
              </a:solidFill>
              <a:latin typeface="Montserrat Medium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41D741-5F41-C067-2AFB-166499D25A34}"/>
              </a:ext>
            </a:extLst>
          </p:cNvPr>
          <p:cNvSpPr/>
          <p:nvPr/>
        </p:nvSpPr>
        <p:spPr>
          <a:xfrm>
            <a:off x="4499427" y="1876031"/>
            <a:ext cx="6885939" cy="369332"/>
          </a:xfrm>
          <a:prstGeom prst="rect">
            <a:avLst/>
          </a:prstGeom>
          <a:solidFill>
            <a:srgbClr val="1368C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194DC0-9BBB-7A8C-003F-53455690182E}"/>
              </a:ext>
            </a:extLst>
          </p:cNvPr>
          <p:cNvSpPr txBox="1"/>
          <p:nvPr/>
        </p:nvSpPr>
        <p:spPr>
          <a:xfrm>
            <a:off x="841830" y="1915885"/>
            <a:ext cx="3432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 SemiBold" pitchFamily="2" charset="0"/>
              </a:rPr>
              <a:t>COMPONENT</a:t>
            </a:r>
            <a:endParaRPr lang="en-IN" sz="1400" dirty="0">
              <a:latin typeface="Montserrat SemiBold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4AEB39-1204-5DF0-9407-E16FB951845F}"/>
              </a:ext>
            </a:extLst>
          </p:cNvPr>
          <p:cNvSpPr txBox="1"/>
          <p:nvPr/>
        </p:nvSpPr>
        <p:spPr>
          <a:xfrm>
            <a:off x="4500935" y="1907542"/>
            <a:ext cx="173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 SemiBold" pitchFamily="2" charset="0"/>
              </a:rPr>
              <a:t>Key Themes</a:t>
            </a:r>
            <a:endParaRPr lang="en-IN" sz="1400" dirty="0">
              <a:latin typeface="Montserrat SemiBold" pitchFamily="2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F270236-639B-4B6A-411D-D0A3EC694FF9}"/>
              </a:ext>
            </a:extLst>
          </p:cNvPr>
          <p:cNvCxnSpPr>
            <a:cxnSpLocks/>
          </p:cNvCxnSpPr>
          <p:nvPr/>
        </p:nvCxnSpPr>
        <p:spPr>
          <a:xfrm>
            <a:off x="756920" y="4255222"/>
            <a:ext cx="10668000" cy="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3697880-6E60-354E-59E3-E3F5F520EB82}"/>
              </a:ext>
            </a:extLst>
          </p:cNvPr>
          <p:cNvCxnSpPr>
            <a:cxnSpLocks/>
          </p:cNvCxnSpPr>
          <p:nvPr/>
        </p:nvCxnSpPr>
        <p:spPr>
          <a:xfrm>
            <a:off x="756920" y="6157236"/>
            <a:ext cx="10668000" cy="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73B4A1F8-E5EB-D578-A1B8-E6EAFAAB1004}"/>
              </a:ext>
            </a:extLst>
          </p:cNvPr>
          <p:cNvSpPr txBox="1"/>
          <p:nvPr/>
        </p:nvSpPr>
        <p:spPr>
          <a:xfrm>
            <a:off x="841828" y="4939482"/>
            <a:ext cx="3164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368C2"/>
                </a:solidFill>
                <a:latin typeface="Montserrat SemiBold" pitchFamily="2" charset="0"/>
              </a:rPr>
              <a:t>RESPONSIBLE AI APPROACH</a:t>
            </a:r>
            <a:endParaRPr lang="en-IN" sz="1400" dirty="0">
              <a:solidFill>
                <a:srgbClr val="1368C2"/>
              </a:solidFill>
              <a:latin typeface="Montserrat SemiBold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DAF7536-97EE-70DC-BCA4-9D6C0D97FA2C}"/>
              </a:ext>
            </a:extLst>
          </p:cNvPr>
          <p:cNvSpPr txBox="1"/>
          <p:nvPr/>
        </p:nvSpPr>
        <p:spPr>
          <a:xfrm>
            <a:off x="841828" y="3117529"/>
            <a:ext cx="2242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368C2"/>
                </a:solidFill>
                <a:latin typeface="Montserrat SemiBold" pitchFamily="2" charset="0"/>
              </a:rPr>
              <a:t>AGILE GOVERNANCE</a:t>
            </a:r>
            <a:endParaRPr lang="en-IN" sz="1400" dirty="0">
              <a:solidFill>
                <a:srgbClr val="1368C2"/>
              </a:solidFill>
              <a:latin typeface="Montserrat SemiBold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B7EB68-8F8C-EED1-3B07-01802F6425E4}"/>
              </a:ext>
            </a:extLst>
          </p:cNvPr>
          <p:cNvSpPr txBox="1"/>
          <p:nvPr/>
        </p:nvSpPr>
        <p:spPr>
          <a:xfrm>
            <a:off x="4499426" y="2472167"/>
            <a:ext cx="6925493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Montserrat Bold" pitchFamily="2" charset="0"/>
              </a:rPr>
              <a:t>Strength: </a:t>
            </a:r>
            <a:r>
              <a:rPr 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Montserrat Medium" pitchFamily="2" charset="0"/>
              </a:rPr>
              <a:t>The Business has established a robust governance structure, with multiple reporting avenues to executive leadership and the board.</a:t>
            </a:r>
            <a:endParaRPr lang="en-IN" sz="1400" dirty="0">
              <a:solidFill>
                <a:schemeClr val="bg1">
                  <a:lumMod val="75000"/>
                  <a:lumOff val="25000"/>
                </a:schemeClr>
              </a:solidFill>
              <a:latin typeface="Montserrat Medium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7C484AA-E364-5A05-CCFA-1035F9FAD87F}"/>
              </a:ext>
            </a:extLst>
          </p:cNvPr>
          <p:cNvSpPr txBox="1"/>
          <p:nvPr/>
        </p:nvSpPr>
        <p:spPr>
          <a:xfrm>
            <a:off x="4499426" y="3004477"/>
            <a:ext cx="6885940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Montserrat Bold" pitchFamily="2" charset="0"/>
              </a:rPr>
              <a:t>Growth Opportunity: </a:t>
            </a:r>
            <a:r>
              <a:rPr 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Montserrat Medium" pitchFamily="2" charset="0"/>
              </a:rPr>
              <a:t>While responsibilities for each of the three lines of defense have been formally defined, additional clarification and alignment of responsibilities would enhance The Business’s ability to define and execute a cohesive cybersecurity strategy.</a:t>
            </a:r>
            <a:endParaRPr lang="en-IN" sz="1400" dirty="0">
              <a:solidFill>
                <a:schemeClr val="bg1">
                  <a:lumMod val="75000"/>
                  <a:lumOff val="25000"/>
                </a:schemeClr>
              </a:solidFill>
              <a:latin typeface="Montserrat Medium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92255E-10D8-BD82-53B0-6402E5B9F2F0}"/>
              </a:ext>
            </a:extLst>
          </p:cNvPr>
          <p:cNvSpPr txBox="1"/>
          <p:nvPr/>
        </p:nvSpPr>
        <p:spPr>
          <a:xfrm>
            <a:off x="4509950" y="5099754"/>
            <a:ext cx="6846388" cy="7386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Montserrat Bold" pitchFamily="2" charset="0"/>
              </a:rPr>
              <a:t>Growth Opportunity: </a:t>
            </a:r>
            <a:r>
              <a:rPr 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Montserrat Medium" pitchFamily="2" charset="0"/>
              </a:rPr>
              <a:t>The Business has not yet formally defined a risk appetite, tolerance thresholds, or acceptance criteria. Additionally, metrics and key indicators have not been tied to business objectives.</a:t>
            </a:r>
            <a:endParaRPr lang="en-IN" sz="1400" dirty="0">
              <a:solidFill>
                <a:schemeClr val="bg1">
                  <a:lumMod val="75000"/>
                  <a:lumOff val="25000"/>
                </a:schemeClr>
              </a:solidFill>
              <a:latin typeface="Montserrat Medium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9E34C2-7A5F-1C5F-4ACC-28B2FB143F2B}"/>
              </a:ext>
            </a:extLst>
          </p:cNvPr>
          <p:cNvSpPr txBox="1"/>
          <p:nvPr/>
        </p:nvSpPr>
        <p:spPr>
          <a:xfrm>
            <a:off x="4495436" y="4514389"/>
            <a:ext cx="6885941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Montserrat Bold" pitchFamily="2" charset="0"/>
              </a:rPr>
              <a:t>Strength: </a:t>
            </a:r>
            <a:r>
              <a:rPr 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Montserrat Medium" pitchFamily="2" charset="0"/>
              </a:rPr>
              <a:t>Executive and Board leadership are frequently and regularly presented with information security metrics.</a:t>
            </a:r>
            <a:endParaRPr lang="en-IN" sz="1400" dirty="0">
              <a:solidFill>
                <a:schemeClr val="bg1">
                  <a:lumMod val="75000"/>
                  <a:lumOff val="25000"/>
                </a:schemeClr>
              </a:solidFill>
              <a:latin typeface="Montserrat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535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9A53A981-4DDA-7C27-153C-8A35A5969C6D}"/>
              </a:ext>
            </a:extLst>
          </p:cNvPr>
          <p:cNvSpPr txBox="1"/>
          <p:nvPr/>
        </p:nvSpPr>
        <p:spPr>
          <a:xfrm>
            <a:off x="844296" y="3533197"/>
            <a:ext cx="3524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368C2"/>
                </a:solidFill>
                <a:latin typeface="Montserrat SemiBold" pitchFamily="2" charset="0"/>
              </a:rPr>
              <a:t>RISK ESCALATION AND REPORTING</a:t>
            </a:r>
            <a:endParaRPr lang="en-IN" sz="1400" dirty="0">
              <a:solidFill>
                <a:srgbClr val="1368C2"/>
              </a:solidFill>
              <a:latin typeface="Montserrat SemiBold" pitchFamily="2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BCDDCDC-BCF2-7402-C6B1-595CDDB46879}"/>
              </a:ext>
            </a:extLst>
          </p:cNvPr>
          <p:cNvCxnSpPr>
            <a:cxnSpLocks/>
          </p:cNvCxnSpPr>
          <p:nvPr/>
        </p:nvCxnSpPr>
        <p:spPr>
          <a:xfrm>
            <a:off x="756920" y="2796116"/>
            <a:ext cx="10673080" cy="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2B383DF-C24B-7124-FA64-ED86D8B329FB}"/>
              </a:ext>
            </a:extLst>
          </p:cNvPr>
          <p:cNvCxnSpPr>
            <a:cxnSpLocks/>
          </p:cNvCxnSpPr>
          <p:nvPr/>
        </p:nvCxnSpPr>
        <p:spPr>
          <a:xfrm>
            <a:off x="756920" y="4602868"/>
            <a:ext cx="10668000" cy="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DAF7536-97EE-70DC-BCA4-9D6C0D97FA2C}"/>
              </a:ext>
            </a:extLst>
          </p:cNvPr>
          <p:cNvSpPr txBox="1"/>
          <p:nvPr/>
        </p:nvSpPr>
        <p:spPr>
          <a:xfrm>
            <a:off x="848775" y="1675658"/>
            <a:ext cx="2808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368C2"/>
                </a:solidFill>
                <a:latin typeface="Montserrat SemiBold" pitchFamily="2" charset="0"/>
              </a:rPr>
              <a:t>STRATEGY AND EXECUTION</a:t>
            </a:r>
            <a:endParaRPr lang="en-IN" sz="1400" dirty="0">
              <a:solidFill>
                <a:srgbClr val="1368C2"/>
              </a:solidFill>
              <a:latin typeface="Montserrat SemiBold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C668D1-402A-DDF1-8B35-4C8B11A14972}"/>
              </a:ext>
            </a:extLst>
          </p:cNvPr>
          <p:cNvSpPr txBox="1"/>
          <p:nvPr/>
        </p:nvSpPr>
        <p:spPr>
          <a:xfrm>
            <a:off x="816068" y="5416186"/>
            <a:ext cx="2841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368C2"/>
                </a:solidFill>
                <a:latin typeface="Montserrat SemiBold" pitchFamily="2" charset="0"/>
              </a:rPr>
              <a:t>RISK-INFORMED SYSTEM</a:t>
            </a:r>
            <a:endParaRPr lang="en-IN" sz="1400" dirty="0">
              <a:solidFill>
                <a:srgbClr val="1368C2"/>
              </a:solidFill>
              <a:latin typeface="Montserrat Semi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008E84-725D-5D9C-22BA-B80298C449F8}"/>
              </a:ext>
            </a:extLst>
          </p:cNvPr>
          <p:cNvSpPr txBox="1"/>
          <p:nvPr/>
        </p:nvSpPr>
        <p:spPr>
          <a:xfrm>
            <a:off x="4538978" y="4903305"/>
            <a:ext cx="688594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Montserrat Bold" pitchFamily="2" charset="0"/>
              </a:rPr>
              <a:t>Strength: </a:t>
            </a:r>
            <a:r>
              <a:rPr 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Montserrat Medium" pitchFamily="2" charset="0"/>
              </a:rPr>
              <a:t>Executive and Board leadership are frequently and regularly presented with information security metrics.</a:t>
            </a:r>
            <a:endParaRPr lang="en-IN" sz="1400" dirty="0">
              <a:solidFill>
                <a:schemeClr val="bg1">
                  <a:lumMod val="75000"/>
                  <a:lumOff val="25000"/>
                </a:schemeClr>
              </a:solidFill>
              <a:latin typeface="Montserrat Medium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7D8CEA-00C0-C1AA-C07B-976E5B86B57B}"/>
              </a:ext>
            </a:extLst>
          </p:cNvPr>
          <p:cNvSpPr txBox="1"/>
          <p:nvPr/>
        </p:nvSpPr>
        <p:spPr>
          <a:xfrm>
            <a:off x="4538978" y="5437984"/>
            <a:ext cx="6846388" cy="7386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Montserrat Bold" pitchFamily="2" charset="0"/>
              </a:rPr>
              <a:t>Growth Opportunity: </a:t>
            </a:r>
            <a:r>
              <a:rPr 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Montserrat Medium" pitchFamily="2" charset="0"/>
              </a:rPr>
              <a:t>The Business has not yet formally defined a risk appetite, tolerance thresholds, or acceptance criteria. Additionally, metrics and key indicators have not been tied to business objectives.</a:t>
            </a:r>
            <a:endParaRPr lang="en-IN" sz="1400" dirty="0">
              <a:solidFill>
                <a:schemeClr val="bg1">
                  <a:lumMod val="75000"/>
                  <a:lumOff val="25000"/>
                </a:schemeClr>
              </a:solidFill>
              <a:latin typeface="Montserrat Medium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3C50A85-6743-0BC4-997E-A7F825A5BC21}"/>
              </a:ext>
            </a:extLst>
          </p:cNvPr>
          <p:cNvCxnSpPr>
            <a:cxnSpLocks/>
          </p:cNvCxnSpPr>
          <p:nvPr/>
        </p:nvCxnSpPr>
        <p:spPr>
          <a:xfrm>
            <a:off x="756920" y="6439198"/>
            <a:ext cx="10673080" cy="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D0C0D43-7323-AEFF-1522-057A1259D08A}"/>
              </a:ext>
            </a:extLst>
          </p:cNvPr>
          <p:cNvSpPr/>
          <p:nvPr/>
        </p:nvSpPr>
        <p:spPr>
          <a:xfrm>
            <a:off x="762001" y="540714"/>
            <a:ext cx="3722912" cy="369332"/>
          </a:xfrm>
          <a:prstGeom prst="rect">
            <a:avLst/>
          </a:prstGeom>
          <a:solidFill>
            <a:srgbClr val="1368C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D533AE-FC8D-30CF-E1D8-418F5D1DDF2F}"/>
              </a:ext>
            </a:extLst>
          </p:cNvPr>
          <p:cNvSpPr/>
          <p:nvPr/>
        </p:nvSpPr>
        <p:spPr>
          <a:xfrm>
            <a:off x="4499427" y="540716"/>
            <a:ext cx="6885939" cy="369332"/>
          </a:xfrm>
          <a:prstGeom prst="rect">
            <a:avLst/>
          </a:prstGeom>
          <a:solidFill>
            <a:srgbClr val="1368C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A9FF26-8E0D-AC48-86B2-5FAA841D758E}"/>
              </a:ext>
            </a:extLst>
          </p:cNvPr>
          <p:cNvSpPr txBox="1"/>
          <p:nvPr/>
        </p:nvSpPr>
        <p:spPr>
          <a:xfrm>
            <a:off x="841829" y="580570"/>
            <a:ext cx="3526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 SemiBold" pitchFamily="2" charset="0"/>
              </a:rPr>
              <a:t>COMPONENT</a:t>
            </a:r>
            <a:endParaRPr lang="en-IN" sz="1400" dirty="0">
              <a:latin typeface="Montserrat SemiBold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D5ED10-594F-DBF4-368E-13ACCDD9B9D4}"/>
              </a:ext>
            </a:extLst>
          </p:cNvPr>
          <p:cNvSpPr txBox="1"/>
          <p:nvPr/>
        </p:nvSpPr>
        <p:spPr>
          <a:xfrm>
            <a:off x="4500935" y="572227"/>
            <a:ext cx="173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 SemiBold" pitchFamily="2" charset="0"/>
              </a:rPr>
              <a:t>Key Themes</a:t>
            </a:r>
            <a:endParaRPr lang="en-IN" sz="1400" dirty="0">
              <a:latin typeface="Montserrat SemiBold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A143CA-60C3-26BC-40F8-2D41D9752A14}"/>
              </a:ext>
            </a:extLst>
          </p:cNvPr>
          <p:cNvSpPr txBox="1"/>
          <p:nvPr/>
        </p:nvSpPr>
        <p:spPr>
          <a:xfrm>
            <a:off x="4502696" y="1223936"/>
            <a:ext cx="688267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Montserrat Bold" pitchFamily="2" charset="0"/>
              </a:rPr>
              <a:t>Strength: </a:t>
            </a:r>
            <a:r>
              <a:rPr 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Montserrat Medium" pitchFamily="2" charset="0"/>
              </a:rPr>
              <a:t>Executive and Board leadership are frequently and regularly presented with information security metrics.</a:t>
            </a:r>
            <a:endParaRPr lang="en-IN" sz="1400" dirty="0">
              <a:solidFill>
                <a:schemeClr val="bg1">
                  <a:lumMod val="75000"/>
                  <a:lumOff val="25000"/>
                </a:schemeClr>
              </a:solidFill>
              <a:latin typeface="Montserrat Medium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3C9634-E62F-B84A-52AE-68961EC1F3FC}"/>
              </a:ext>
            </a:extLst>
          </p:cNvPr>
          <p:cNvSpPr txBox="1"/>
          <p:nvPr/>
        </p:nvSpPr>
        <p:spPr>
          <a:xfrm>
            <a:off x="4502696" y="1773129"/>
            <a:ext cx="6882670" cy="7386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Montserrat Bold" pitchFamily="2" charset="0"/>
              </a:rPr>
              <a:t>Growth Opportunity: </a:t>
            </a:r>
            <a:r>
              <a:rPr 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Montserrat Medium" pitchFamily="2" charset="0"/>
              </a:rPr>
              <a:t>The Business has not yet formally defined a risk appetite, tolerance thresholds, or acceptance criteria. Additionally, metrics and key indicators have not been tied to business objectives.</a:t>
            </a:r>
            <a:endParaRPr lang="en-IN" sz="1400" dirty="0">
              <a:solidFill>
                <a:schemeClr val="bg1">
                  <a:lumMod val="75000"/>
                  <a:lumOff val="25000"/>
                </a:schemeClr>
              </a:solidFill>
              <a:latin typeface="Montserrat Medium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51763D-00D3-3E99-C160-4B91391AA091}"/>
              </a:ext>
            </a:extLst>
          </p:cNvPr>
          <p:cNvSpPr txBox="1"/>
          <p:nvPr/>
        </p:nvSpPr>
        <p:spPr>
          <a:xfrm>
            <a:off x="4499427" y="3077732"/>
            <a:ext cx="688594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Montserrat Bold" pitchFamily="2" charset="0"/>
              </a:rPr>
              <a:t>Strength: </a:t>
            </a:r>
            <a:r>
              <a:rPr 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Montserrat Medium" pitchFamily="2" charset="0"/>
              </a:rPr>
              <a:t>Executive and Board leadership are frequently and regularly presented with information security metrics.</a:t>
            </a:r>
            <a:endParaRPr lang="en-IN" sz="1400" dirty="0">
              <a:solidFill>
                <a:schemeClr val="bg1">
                  <a:lumMod val="75000"/>
                  <a:lumOff val="25000"/>
                </a:schemeClr>
              </a:solidFill>
              <a:latin typeface="Montserrat Medium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3DFB4C-3C01-FFA7-A39A-D52086D0060A}"/>
              </a:ext>
            </a:extLst>
          </p:cNvPr>
          <p:cNvSpPr txBox="1"/>
          <p:nvPr/>
        </p:nvSpPr>
        <p:spPr>
          <a:xfrm>
            <a:off x="4499427" y="3612411"/>
            <a:ext cx="6846388" cy="7386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Montserrat Bold" pitchFamily="2" charset="0"/>
              </a:rPr>
              <a:t>Growth Opportunity: </a:t>
            </a:r>
            <a:r>
              <a:rPr lang="en-US" sz="1400" dirty="0">
                <a:solidFill>
                  <a:schemeClr val="bg1">
                    <a:lumMod val="75000"/>
                    <a:lumOff val="25000"/>
                  </a:schemeClr>
                </a:solidFill>
                <a:latin typeface="Montserrat Medium" pitchFamily="2" charset="0"/>
              </a:rPr>
              <a:t>The Business has not yet formally defined a risk appetite, tolerance thresholds, or acceptance criteria. Additionally, metrics and key indicators have not been tied to business objectives.</a:t>
            </a:r>
            <a:endParaRPr lang="en-IN" sz="1400" dirty="0">
              <a:solidFill>
                <a:schemeClr val="bg1">
                  <a:lumMod val="75000"/>
                  <a:lumOff val="25000"/>
                </a:schemeClr>
              </a:solidFill>
              <a:latin typeface="Montserrat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541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Arrow: Pentagon 130">
            <a:extLst>
              <a:ext uri="{FF2B5EF4-FFF2-40B4-BE49-F238E27FC236}">
                <a16:creationId xmlns:a16="http://schemas.microsoft.com/office/drawing/2014/main" id="{9ABE289A-3525-F28A-5EBF-0594155DE710}"/>
              </a:ext>
            </a:extLst>
          </p:cNvPr>
          <p:cNvSpPr/>
          <p:nvPr/>
        </p:nvSpPr>
        <p:spPr>
          <a:xfrm>
            <a:off x="7071224" y="4899250"/>
            <a:ext cx="675776" cy="198876"/>
          </a:xfrm>
          <a:prstGeom prst="homePlat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Montserrat Bold" pitchFamily="2" charset="0"/>
              </a:rPr>
              <a:t>2.</a:t>
            </a:r>
            <a:endParaRPr lang="en-IN" sz="800" dirty="0">
              <a:latin typeface="Montserrat Bold" pitchFamily="2" charset="0"/>
            </a:endParaRPr>
          </a:p>
        </p:txBody>
      </p:sp>
      <p:sp>
        <p:nvSpPr>
          <p:cNvPr id="127" name="Arrow: Pentagon 126">
            <a:extLst>
              <a:ext uri="{FF2B5EF4-FFF2-40B4-BE49-F238E27FC236}">
                <a16:creationId xmlns:a16="http://schemas.microsoft.com/office/drawing/2014/main" id="{524DE769-2060-DEA4-8758-4075E14BFF62}"/>
              </a:ext>
            </a:extLst>
          </p:cNvPr>
          <p:cNvSpPr/>
          <p:nvPr/>
        </p:nvSpPr>
        <p:spPr>
          <a:xfrm>
            <a:off x="7067979" y="4617598"/>
            <a:ext cx="456593" cy="198876"/>
          </a:xfrm>
          <a:prstGeom prst="homePlat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Montserrat Bold" pitchFamily="2" charset="0"/>
              </a:rPr>
              <a:t>1.</a:t>
            </a:r>
            <a:endParaRPr lang="en-IN" sz="800" dirty="0">
              <a:latin typeface="Montserrat Bold" pitchFamily="2" charset="0"/>
            </a:endParaRPr>
          </a:p>
        </p:txBody>
      </p:sp>
      <p:sp>
        <p:nvSpPr>
          <p:cNvPr id="132" name="Arrow: Pentagon 131">
            <a:extLst>
              <a:ext uri="{FF2B5EF4-FFF2-40B4-BE49-F238E27FC236}">
                <a16:creationId xmlns:a16="http://schemas.microsoft.com/office/drawing/2014/main" id="{3E84ED9D-95B5-9A9E-F76A-64F22D163222}"/>
              </a:ext>
            </a:extLst>
          </p:cNvPr>
          <p:cNvSpPr/>
          <p:nvPr/>
        </p:nvSpPr>
        <p:spPr>
          <a:xfrm>
            <a:off x="8536324" y="4614094"/>
            <a:ext cx="612725" cy="198876"/>
          </a:xfrm>
          <a:prstGeom prst="homePlat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Montserrat Bold" pitchFamily="2" charset="0"/>
              </a:rPr>
              <a:t>3.</a:t>
            </a:r>
            <a:endParaRPr lang="en-IN" sz="800" dirty="0">
              <a:latin typeface="Montserrat Bold" pitchFamily="2" charset="0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D2E4E0A-E6C7-3809-A6A7-0A2E125C5153}"/>
              </a:ext>
            </a:extLst>
          </p:cNvPr>
          <p:cNvCxnSpPr>
            <a:cxnSpLocks/>
          </p:cNvCxnSpPr>
          <p:nvPr/>
        </p:nvCxnSpPr>
        <p:spPr>
          <a:xfrm flipV="1">
            <a:off x="10711618" y="4541777"/>
            <a:ext cx="0" cy="652309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9B4125B-04BE-7053-AC04-DF7995EB39C2}"/>
              </a:ext>
            </a:extLst>
          </p:cNvPr>
          <p:cNvCxnSpPr>
            <a:cxnSpLocks/>
          </p:cNvCxnSpPr>
          <p:nvPr/>
        </p:nvCxnSpPr>
        <p:spPr>
          <a:xfrm flipV="1">
            <a:off x="9259121" y="4542938"/>
            <a:ext cx="1561" cy="651148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154000A8-2EBD-F0AA-6883-F8D0AD5CF662}"/>
              </a:ext>
            </a:extLst>
          </p:cNvPr>
          <p:cNvCxnSpPr>
            <a:cxnSpLocks/>
          </p:cNvCxnSpPr>
          <p:nvPr/>
        </p:nvCxnSpPr>
        <p:spPr>
          <a:xfrm flipH="1" flipV="1">
            <a:off x="7796802" y="4536386"/>
            <a:ext cx="3004" cy="66437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6902BBA0-9B24-9958-2636-D9F884C5AF00}"/>
              </a:ext>
            </a:extLst>
          </p:cNvPr>
          <p:cNvSpPr/>
          <p:nvPr/>
        </p:nvSpPr>
        <p:spPr>
          <a:xfrm>
            <a:off x="1852669" y="940959"/>
            <a:ext cx="9570345" cy="511200"/>
          </a:xfrm>
          <a:prstGeom prst="round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85D824-5F48-B72F-996F-5564504350BF}"/>
              </a:ext>
            </a:extLst>
          </p:cNvPr>
          <p:cNvSpPr/>
          <p:nvPr/>
        </p:nvSpPr>
        <p:spPr>
          <a:xfrm>
            <a:off x="655319" y="1576122"/>
            <a:ext cx="6394611" cy="338166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F14E9E9-2BED-203B-F716-95E8802C13E0}"/>
              </a:ext>
            </a:extLst>
          </p:cNvPr>
          <p:cNvSpPr txBox="1">
            <a:spLocks/>
          </p:cNvSpPr>
          <p:nvPr/>
        </p:nvSpPr>
        <p:spPr>
          <a:xfrm>
            <a:off x="575944" y="281692"/>
            <a:ext cx="7144354" cy="54610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 cap="none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200" b="1" dirty="0">
                <a:gradFill flip="none" rotWithShape="1">
                  <a:gsLst>
                    <a:gs pos="0">
                      <a:srgbClr val="01DADD"/>
                    </a:gs>
                    <a:gs pos="100000">
                      <a:srgbClr val="105778"/>
                    </a:gs>
                    <a:gs pos="74000">
                      <a:srgbClr val="1368C2"/>
                    </a:gs>
                    <a:gs pos="100000">
                      <a:srgbClr val="1E3986"/>
                    </a:gs>
                  </a:gsLst>
                  <a:lin ang="3600000" scaled="0"/>
                  <a:tileRect/>
                </a:gradFill>
                <a:effectLst/>
                <a:latin typeface="Montserrat SemiBold" pitchFamily="2" charset="0"/>
              </a:rPr>
              <a:t>Adaptive Governance Overview</a:t>
            </a:r>
            <a:endParaRPr lang="en-US" sz="3200" dirty="0">
              <a:solidFill>
                <a:schemeClr val="tx1"/>
              </a:solidFill>
              <a:effectLst/>
              <a:latin typeface="Montserrat SemiBold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41D741-5F41-C067-2AFB-166499D25A34}"/>
              </a:ext>
            </a:extLst>
          </p:cNvPr>
          <p:cNvSpPr/>
          <p:nvPr/>
        </p:nvSpPr>
        <p:spPr>
          <a:xfrm>
            <a:off x="7074513" y="1576122"/>
            <a:ext cx="1447200" cy="338165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4EBB78-096C-1DDB-26FF-A87E39D214FD}"/>
              </a:ext>
            </a:extLst>
          </p:cNvPr>
          <p:cNvSpPr/>
          <p:nvPr/>
        </p:nvSpPr>
        <p:spPr>
          <a:xfrm>
            <a:off x="8532964" y="1576597"/>
            <a:ext cx="1447200" cy="338164"/>
          </a:xfrm>
          <a:prstGeom prst="rect">
            <a:avLst/>
          </a:prstGeom>
          <a:solidFill>
            <a:srgbClr val="E9713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97B949-BF7A-9C3E-1906-79CEBE73DEE3}"/>
              </a:ext>
            </a:extLst>
          </p:cNvPr>
          <p:cNvSpPr/>
          <p:nvPr/>
        </p:nvSpPr>
        <p:spPr>
          <a:xfrm>
            <a:off x="9981282" y="1576122"/>
            <a:ext cx="1448718" cy="335949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194DC0-9BBB-7A8C-003F-53455690182E}"/>
              </a:ext>
            </a:extLst>
          </p:cNvPr>
          <p:cNvSpPr txBox="1"/>
          <p:nvPr/>
        </p:nvSpPr>
        <p:spPr>
          <a:xfrm>
            <a:off x="650394" y="1607634"/>
            <a:ext cx="628971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Montserrat Medium" pitchFamily="2" charset="0"/>
              </a:rPr>
              <a:t>Associated Projects and Key Activities</a:t>
            </a:r>
            <a:endParaRPr lang="en-IN" sz="1300" dirty="0">
              <a:latin typeface="Montserrat Medium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4AEB39-1204-5DF0-9407-E16FB951845F}"/>
              </a:ext>
            </a:extLst>
          </p:cNvPr>
          <p:cNvSpPr txBox="1"/>
          <p:nvPr/>
        </p:nvSpPr>
        <p:spPr>
          <a:xfrm>
            <a:off x="7073398" y="1611444"/>
            <a:ext cx="14398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latin typeface="Montserrat SemiBold" pitchFamily="2" charset="0"/>
              </a:rPr>
              <a:t>BASELINE</a:t>
            </a:r>
            <a:endParaRPr lang="en-IN" sz="1300" dirty="0">
              <a:latin typeface="Montserrat SemiBold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9F690E-1A15-9F52-E62F-5876BAE6537E}"/>
              </a:ext>
            </a:extLst>
          </p:cNvPr>
          <p:cNvSpPr txBox="1"/>
          <p:nvPr/>
        </p:nvSpPr>
        <p:spPr>
          <a:xfrm>
            <a:off x="9981282" y="1611444"/>
            <a:ext cx="144871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latin typeface="Montserrat SemiBold" pitchFamily="2" charset="0"/>
              </a:rPr>
              <a:t>MATURE</a:t>
            </a:r>
            <a:endParaRPr lang="en-IN" sz="1300" dirty="0">
              <a:latin typeface="Montserrat SemiBold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8D607A-E9C6-A7B1-7A63-F1447AB80D61}"/>
              </a:ext>
            </a:extLst>
          </p:cNvPr>
          <p:cNvSpPr txBox="1"/>
          <p:nvPr/>
        </p:nvSpPr>
        <p:spPr>
          <a:xfrm>
            <a:off x="8541379" y="1610472"/>
            <a:ext cx="14398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latin typeface="Montserrat SemiBold" pitchFamily="2" charset="0"/>
              </a:rPr>
              <a:t>EVOLVING</a:t>
            </a:r>
            <a:endParaRPr lang="en-IN" sz="1300" dirty="0">
              <a:latin typeface="Montserrat SemiBold" pitchFamily="2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AB74769-0D84-BE3E-59AC-98A666E55AA1}"/>
              </a:ext>
            </a:extLst>
          </p:cNvPr>
          <p:cNvCxnSpPr>
            <a:cxnSpLocks/>
          </p:cNvCxnSpPr>
          <p:nvPr/>
        </p:nvCxnSpPr>
        <p:spPr>
          <a:xfrm>
            <a:off x="762000" y="6685870"/>
            <a:ext cx="10668000" cy="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C373B61-8E70-FA69-0509-AE1D971841EE}"/>
              </a:ext>
            </a:extLst>
          </p:cNvPr>
          <p:cNvCxnSpPr>
            <a:cxnSpLocks/>
          </p:cNvCxnSpPr>
          <p:nvPr/>
        </p:nvCxnSpPr>
        <p:spPr>
          <a:xfrm flipH="1" flipV="1">
            <a:off x="7062221" y="1585647"/>
            <a:ext cx="11177" cy="5100223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4D3B9D1-CB52-0348-5A77-8C105F0CE9CC}"/>
              </a:ext>
            </a:extLst>
          </p:cNvPr>
          <p:cNvCxnSpPr>
            <a:cxnSpLocks/>
          </p:cNvCxnSpPr>
          <p:nvPr/>
        </p:nvCxnSpPr>
        <p:spPr>
          <a:xfrm flipH="1" flipV="1">
            <a:off x="8531270" y="1589407"/>
            <a:ext cx="10109" cy="1041541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482549E-8AA4-805B-7AD0-8275D8948089}"/>
              </a:ext>
            </a:extLst>
          </p:cNvPr>
          <p:cNvCxnSpPr>
            <a:cxnSpLocks/>
          </p:cNvCxnSpPr>
          <p:nvPr/>
        </p:nvCxnSpPr>
        <p:spPr>
          <a:xfrm flipV="1">
            <a:off x="9990096" y="1586044"/>
            <a:ext cx="0" cy="1041541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0CA8265-A280-2E9F-D478-DF381112E9AF}"/>
              </a:ext>
            </a:extLst>
          </p:cNvPr>
          <p:cNvSpPr/>
          <p:nvPr/>
        </p:nvSpPr>
        <p:spPr>
          <a:xfrm>
            <a:off x="8784657" y="2129204"/>
            <a:ext cx="674349" cy="279400"/>
          </a:xfrm>
          <a:prstGeom prst="rect">
            <a:avLst/>
          </a:prstGeom>
          <a:solidFill>
            <a:srgbClr val="E97132"/>
          </a:solidFill>
          <a:ln>
            <a:solidFill>
              <a:srgbClr val="E9713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7C6328-F8D0-1C64-C302-31A2ACD3100E}"/>
              </a:ext>
            </a:extLst>
          </p:cNvPr>
          <p:cNvSpPr/>
          <p:nvPr/>
        </p:nvSpPr>
        <p:spPr>
          <a:xfrm>
            <a:off x="11154786" y="2057959"/>
            <a:ext cx="76200" cy="39370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8A8F61F-F0C2-E17E-449F-69639DF478B4}"/>
              </a:ext>
            </a:extLst>
          </p:cNvPr>
          <p:cNvCxnSpPr>
            <a:cxnSpLocks/>
          </p:cNvCxnSpPr>
          <p:nvPr/>
        </p:nvCxnSpPr>
        <p:spPr>
          <a:xfrm flipV="1">
            <a:off x="9094604" y="2255274"/>
            <a:ext cx="2030596" cy="1277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lowchart: Connector 51">
            <a:extLst>
              <a:ext uri="{FF2B5EF4-FFF2-40B4-BE49-F238E27FC236}">
                <a16:creationId xmlns:a16="http://schemas.microsoft.com/office/drawing/2014/main" id="{5ADB0F65-FB92-B27D-07BC-5D6A9283BDBB}"/>
              </a:ext>
            </a:extLst>
          </p:cNvPr>
          <p:cNvSpPr/>
          <p:nvPr/>
        </p:nvSpPr>
        <p:spPr>
          <a:xfrm>
            <a:off x="9040874" y="2241577"/>
            <a:ext cx="73771" cy="72000"/>
          </a:xfrm>
          <a:prstGeom prst="flowChartConnector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6D28384-067C-68DB-7F36-EE29A35CDB42}"/>
              </a:ext>
            </a:extLst>
          </p:cNvPr>
          <p:cNvSpPr/>
          <p:nvPr/>
        </p:nvSpPr>
        <p:spPr>
          <a:xfrm>
            <a:off x="655321" y="940960"/>
            <a:ext cx="1349750" cy="511459"/>
          </a:xfrm>
          <a:prstGeom prst="roundRect">
            <a:avLst/>
          </a:prstGeom>
          <a:solidFill>
            <a:srgbClr val="01DADD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F54586-232D-F6F8-2C27-6A6B003A02E6}"/>
              </a:ext>
            </a:extLst>
          </p:cNvPr>
          <p:cNvSpPr txBox="1"/>
          <p:nvPr/>
        </p:nvSpPr>
        <p:spPr>
          <a:xfrm>
            <a:off x="655319" y="965045"/>
            <a:ext cx="1349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Montserrat Bold" pitchFamily="2" charset="0"/>
              </a:rPr>
              <a:t>Pillar </a:t>
            </a:r>
            <a:br>
              <a:rPr lang="en-US" sz="1200" dirty="0">
                <a:latin typeface="Montserrat Bold" pitchFamily="2" charset="0"/>
              </a:rPr>
            </a:br>
            <a:r>
              <a:rPr lang="en-US" sz="1200" dirty="0">
                <a:latin typeface="Montserrat Bold" pitchFamily="2" charset="0"/>
              </a:rPr>
              <a:t>Description</a:t>
            </a:r>
            <a:endParaRPr lang="en-IN" sz="1200" dirty="0">
              <a:latin typeface="Montserrat Bold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7432891-73E8-0F20-5A6B-01E7EC16354A}"/>
              </a:ext>
            </a:extLst>
          </p:cNvPr>
          <p:cNvSpPr txBox="1"/>
          <p:nvPr/>
        </p:nvSpPr>
        <p:spPr>
          <a:xfrm>
            <a:off x="2164132" y="973367"/>
            <a:ext cx="9102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200" kern="1200" dirty="0">
                <a:solidFill>
                  <a:srgbClr val="404040"/>
                </a:solidFill>
                <a:effectLst/>
                <a:latin typeface="Montserrat Medium" pitchFamily="2" charset="0"/>
                <a:ea typeface="+mn-ea"/>
                <a:cs typeface="+mn-cs"/>
              </a:rPr>
              <a:t>An agile governance-in-depth model provides oversight of appropriate cyber risk governance activities with enterprise-wide business engagement.</a:t>
            </a:r>
            <a:endParaRPr lang="en-IN" sz="1200" dirty="0">
              <a:effectLst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EA53D4C-699D-3BBF-69F8-DE6C67DE18CF}"/>
              </a:ext>
            </a:extLst>
          </p:cNvPr>
          <p:cNvSpPr/>
          <p:nvPr/>
        </p:nvSpPr>
        <p:spPr>
          <a:xfrm>
            <a:off x="7069387" y="2630948"/>
            <a:ext cx="4353627" cy="279400"/>
          </a:xfrm>
          <a:prstGeom prst="rect">
            <a:avLst/>
          </a:prstGeom>
          <a:solidFill>
            <a:srgbClr val="01DADD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2E3D791-D74E-3BD3-75B1-16658A33A9F5}"/>
              </a:ext>
            </a:extLst>
          </p:cNvPr>
          <p:cNvSpPr txBox="1"/>
          <p:nvPr/>
        </p:nvSpPr>
        <p:spPr>
          <a:xfrm>
            <a:off x="7064463" y="2652935"/>
            <a:ext cx="41905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Montserrat Bold" pitchFamily="2" charset="0"/>
              </a:rPr>
              <a:t>Business Value Enabled and Cyber Risk Mitigated</a:t>
            </a:r>
            <a:endParaRPr lang="en-US" sz="1100" dirty="0">
              <a:latin typeface="Montserrat Bold" pitchFamily="2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0809801-B221-FB90-4BC1-287E6E87E7C0}"/>
              </a:ext>
            </a:extLst>
          </p:cNvPr>
          <p:cNvSpPr txBox="1"/>
          <p:nvPr/>
        </p:nvSpPr>
        <p:spPr>
          <a:xfrm>
            <a:off x="650393" y="1981959"/>
            <a:ext cx="5880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1E3986"/>
                </a:solidFill>
                <a:latin typeface="Montserrat Bold" pitchFamily="2" charset="0"/>
              </a:rPr>
              <a:t>Formalize roles and responsibilities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09B0096-56F1-51CA-6FC8-DBDF93FD6B0A}"/>
              </a:ext>
            </a:extLst>
          </p:cNvPr>
          <p:cNvSpPr txBox="1"/>
          <p:nvPr/>
        </p:nvSpPr>
        <p:spPr>
          <a:xfrm>
            <a:off x="650394" y="2288245"/>
            <a:ext cx="6175715" cy="138499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Montserrat Medium" pitchFamily="2" charset="0"/>
              </a:rPr>
              <a:t>Formalize roles and responsibilities and clearly define expectations for strategic oversight, tolerance, escalation &amp; disclosure of risk information</a:t>
            </a:r>
            <a:b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Montserrat Medium" pitchFamily="2" charset="0"/>
              </a:rPr>
            </a:br>
            <a:endParaRPr lang="en-US" sz="1200" dirty="0">
              <a:solidFill>
                <a:schemeClr val="bg1">
                  <a:lumMod val="75000"/>
                  <a:lumOff val="25000"/>
                </a:schemeClr>
              </a:solidFill>
              <a:latin typeface="Montserrat Medium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Montserrat Medium" pitchFamily="2" charset="0"/>
              </a:rPr>
              <a:t>Document decision &amp; budget authority for cybersecurity risks and issues</a:t>
            </a:r>
            <a:b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Montserrat Medium" pitchFamily="2" charset="0"/>
              </a:rPr>
            </a:br>
            <a:endParaRPr lang="en-US" sz="1200" dirty="0">
              <a:solidFill>
                <a:schemeClr val="bg1">
                  <a:lumMod val="75000"/>
                  <a:lumOff val="25000"/>
                </a:schemeClr>
              </a:solidFill>
              <a:latin typeface="Montserrat Medium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Montserrat Medium" pitchFamily="2" charset="0"/>
              </a:rPr>
              <a:t>Delineate between responsibilities and goals and purpose for each of the three lines of defense</a:t>
            </a:r>
            <a:endParaRPr lang="en-IN" sz="1200" dirty="0">
              <a:solidFill>
                <a:schemeClr val="bg1">
                  <a:lumMod val="75000"/>
                  <a:lumOff val="25000"/>
                </a:schemeClr>
              </a:solidFill>
              <a:latin typeface="Montserrat Medium" pitchFamily="2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721991B-099A-4773-91D5-C14873424B24}"/>
              </a:ext>
            </a:extLst>
          </p:cNvPr>
          <p:cNvSpPr txBox="1"/>
          <p:nvPr/>
        </p:nvSpPr>
        <p:spPr>
          <a:xfrm>
            <a:off x="650393" y="3752692"/>
            <a:ext cx="5992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1E3986"/>
                </a:solidFill>
                <a:latin typeface="Montserrat Bold" pitchFamily="2" charset="0"/>
              </a:rPr>
              <a:t>Enhance The Business’s governance model</a:t>
            </a:r>
            <a:endParaRPr lang="en-US" sz="1400" dirty="0">
              <a:solidFill>
                <a:srgbClr val="1E3986"/>
              </a:solidFill>
              <a:latin typeface="Montserrat Bold" pitchFamily="2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FF132EA-376C-6286-583E-9D321C54F6EA}"/>
              </a:ext>
            </a:extLst>
          </p:cNvPr>
          <p:cNvSpPr txBox="1"/>
          <p:nvPr/>
        </p:nvSpPr>
        <p:spPr>
          <a:xfrm>
            <a:off x="650394" y="4069995"/>
            <a:ext cx="6289719" cy="175432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Montserrat Medium" pitchFamily="2" charset="0"/>
              </a:rPr>
              <a:t>Refine the alignment of which governance structures’ functions sit within each line of defense</a:t>
            </a:r>
            <a:b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Montserrat Medium" pitchFamily="2" charset="0"/>
              </a:rPr>
            </a:br>
            <a:endParaRPr lang="en-US" sz="1200" dirty="0">
              <a:solidFill>
                <a:schemeClr val="bg1">
                  <a:lumMod val="75000"/>
                  <a:lumOff val="25000"/>
                </a:schemeClr>
              </a:solidFill>
              <a:latin typeface="Montserrat Medium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Montserrat Medium" pitchFamily="2" charset="0"/>
              </a:rPr>
              <a:t>Clearly define outputs of second line assessments to be inclusive of identification of gaps, clearly defining changes in current risk environment, and measuring execution to governance defined tolerances</a:t>
            </a:r>
            <a:b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Montserrat Medium" pitchFamily="2" charset="0"/>
              </a:rPr>
            </a:br>
            <a:endParaRPr lang="en-US" sz="1200" dirty="0">
              <a:solidFill>
                <a:schemeClr val="bg1">
                  <a:lumMod val="75000"/>
                  <a:lumOff val="25000"/>
                </a:schemeClr>
              </a:solidFill>
              <a:latin typeface="Montserrat Medium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  <a:latin typeface="Montserrat Medium" pitchFamily="2" charset="0"/>
              </a:rPr>
              <a:t>Formally document reporting structures and cadence within lines of defense to streamline and align reporting activities.</a:t>
            </a:r>
            <a:endParaRPr lang="en-IN" sz="1200" dirty="0">
              <a:solidFill>
                <a:schemeClr val="bg1">
                  <a:lumMod val="75000"/>
                  <a:lumOff val="25000"/>
                </a:schemeClr>
              </a:solidFill>
              <a:latin typeface="Montserrat Medium" pitchFamily="2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AE6C69E-D18A-A7F7-ABC6-CB35EBEAB237}"/>
              </a:ext>
            </a:extLst>
          </p:cNvPr>
          <p:cNvSpPr txBox="1"/>
          <p:nvPr/>
        </p:nvSpPr>
        <p:spPr>
          <a:xfrm>
            <a:off x="650393" y="5848887"/>
            <a:ext cx="606957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1">
                    <a:lumMod val="75000"/>
                    <a:lumOff val="25000"/>
                  </a:schemeClr>
                </a:solidFill>
                <a:latin typeface="Montserrat Medium" pitchFamily="2" charset="0"/>
              </a:rPr>
              <a:t>Develop a process with Internal Audit to measure the effectiveness of the cybersecurity risk governance program oversight to ensure it is operating as intended.</a:t>
            </a:r>
            <a:endParaRPr lang="en-IN" sz="1300" dirty="0">
              <a:solidFill>
                <a:schemeClr val="bg1">
                  <a:lumMod val="75000"/>
                  <a:lumOff val="25000"/>
                </a:schemeClr>
              </a:solidFill>
              <a:latin typeface="Montserrat Medium" pitchFamily="2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46D105C-DFE4-2101-8A1A-A1F802BA4C1F}"/>
              </a:ext>
            </a:extLst>
          </p:cNvPr>
          <p:cNvSpPr txBox="1"/>
          <p:nvPr/>
        </p:nvSpPr>
        <p:spPr>
          <a:xfrm>
            <a:off x="7071402" y="2982660"/>
            <a:ext cx="455139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1">
                    <a:lumMod val="75000"/>
                    <a:lumOff val="25000"/>
                  </a:schemeClr>
                </a:solidFill>
                <a:latin typeface="Montserrat Medium" pitchFamily="2" charset="0"/>
              </a:rPr>
              <a:t>Formalized roles and responsibilities to manage cyber risks, define a cyber risk tolerance, align the budget, and drive strategic risk reduction.</a:t>
            </a:r>
            <a:endParaRPr lang="en-IN" sz="1300" dirty="0">
              <a:solidFill>
                <a:schemeClr val="bg1">
                  <a:lumMod val="75000"/>
                  <a:lumOff val="25000"/>
                </a:schemeClr>
              </a:solidFill>
              <a:latin typeface="Montserrat Medium" pitchFamily="2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53375ED-B164-B732-062A-6C39F7915D0A}"/>
              </a:ext>
            </a:extLst>
          </p:cNvPr>
          <p:cNvSpPr/>
          <p:nvPr/>
        </p:nvSpPr>
        <p:spPr>
          <a:xfrm>
            <a:off x="7067549" y="3962151"/>
            <a:ext cx="4353627" cy="279400"/>
          </a:xfrm>
          <a:prstGeom prst="rect">
            <a:avLst/>
          </a:prstGeom>
          <a:solidFill>
            <a:srgbClr val="01DADD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0CC3AF9-F1D3-9675-2BE5-4E02FCB3182B}"/>
              </a:ext>
            </a:extLst>
          </p:cNvPr>
          <p:cNvSpPr txBox="1"/>
          <p:nvPr/>
        </p:nvSpPr>
        <p:spPr>
          <a:xfrm>
            <a:off x="7062625" y="3984138"/>
            <a:ext cx="41905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Montserrat Bold" pitchFamily="2" charset="0"/>
              </a:rPr>
              <a:t>Timeline</a:t>
            </a:r>
            <a:endParaRPr lang="en-US" sz="1100" dirty="0">
              <a:latin typeface="Montserrat Bold" pitchFamily="2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5AA9F3D-28A9-B027-A06C-C4B95071E8E3}"/>
              </a:ext>
            </a:extLst>
          </p:cNvPr>
          <p:cNvSpPr/>
          <p:nvPr/>
        </p:nvSpPr>
        <p:spPr>
          <a:xfrm>
            <a:off x="7074513" y="4240741"/>
            <a:ext cx="1447200" cy="295965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2CDE712-AB0B-0AE7-7105-F9CBD215AD77}"/>
              </a:ext>
            </a:extLst>
          </p:cNvPr>
          <p:cNvSpPr/>
          <p:nvPr/>
        </p:nvSpPr>
        <p:spPr>
          <a:xfrm>
            <a:off x="8532964" y="4240422"/>
            <a:ext cx="1447200" cy="295964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83B34EA-F849-ADDC-3A78-EAA2E223F76F}"/>
              </a:ext>
            </a:extLst>
          </p:cNvPr>
          <p:cNvSpPr/>
          <p:nvPr/>
        </p:nvSpPr>
        <p:spPr>
          <a:xfrm>
            <a:off x="9981282" y="4240741"/>
            <a:ext cx="1438785" cy="295645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FEC268C-12A5-82B6-F9CF-7C58B7730637}"/>
              </a:ext>
            </a:extLst>
          </p:cNvPr>
          <p:cNvSpPr txBox="1"/>
          <p:nvPr/>
        </p:nvSpPr>
        <p:spPr>
          <a:xfrm>
            <a:off x="7073398" y="4259394"/>
            <a:ext cx="14398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dirty="0">
                <a:solidFill>
                  <a:schemeClr val="bg1">
                    <a:lumMod val="65000"/>
                    <a:lumOff val="35000"/>
                  </a:schemeClr>
                </a:solidFill>
                <a:latin typeface="Montserrat Bold" pitchFamily="2" charset="0"/>
              </a:rPr>
              <a:t>Now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695ABEB-5892-2FE3-8B2E-659AEFF75E75}"/>
              </a:ext>
            </a:extLst>
          </p:cNvPr>
          <p:cNvSpPr txBox="1"/>
          <p:nvPr/>
        </p:nvSpPr>
        <p:spPr>
          <a:xfrm>
            <a:off x="9981282" y="4267014"/>
            <a:ext cx="14387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dirty="0">
                <a:solidFill>
                  <a:schemeClr val="bg1">
                    <a:lumMod val="65000"/>
                    <a:lumOff val="35000"/>
                  </a:schemeClr>
                </a:solidFill>
                <a:latin typeface="Montserrat Bold" pitchFamily="2" charset="0"/>
              </a:rPr>
              <a:t>Beyond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BC91017-0476-7F70-7079-81FA02AAD671}"/>
              </a:ext>
            </a:extLst>
          </p:cNvPr>
          <p:cNvSpPr txBox="1"/>
          <p:nvPr/>
        </p:nvSpPr>
        <p:spPr>
          <a:xfrm>
            <a:off x="8541379" y="4264772"/>
            <a:ext cx="14398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dirty="0">
                <a:solidFill>
                  <a:schemeClr val="bg1">
                    <a:lumMod val="65000"/>
                    <a:lumOff val="35000"/>
                  </a:schemeClr>
                </a:solidFill>
                <a:latin typeface="Montserrat Bold" pitchFamily="2" charset="0"/>
              </a:rPr>
              <a:t>Next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246FEA9-6AC2-0E9F-82C8-E2FD9F006569}"/>
              </a:ext>
            </a:extLst>
          </p:cNvPr>
          <p:cNvCxnSpPr>
            <a:cxnSpLocks/>
          </p:cNvCxnSpPr>
          <p:nvPr/>
        </p:nvCxnSpPr>
        <p:spPr>
          <a:xfrm flipH="1" flipV="1">
            <a:off x="8531270" y="4251645"/>
            <a:ext cx="10108" cy="2438422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0AA98B5-5FCF-2982-3E66-1B7D93749331}"/>
              </a:ext>
            </a:extLst>
          </p:cNvPr>
          <p:cNvCxnSpPr>
            <a:cxnSpLocks/>
          </p:cNvCxnSpPr>
          <p:nvPr/>
        </p:nvCxnSpPr>
        <p:spPr>
          <a:xfrm flipV="1">
            <a:off x="9990096" y="4248282"/>
            <a:ext cx="0" cy="2437588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46A6BA10-E9F7-D025-29BE-94A2D474C20A}"/>
              </a:ext>
            </a:extLst>
          </p:cNvPr>
          <p:cNvCxnSpPr>
            <a:cxnSpLocks/>
          </p:cNvCxnSpPr>
          <p:nvPr/>
        </p:nvCxnSpPr>
        <p:spPr>
          <a:xfrm flipV="1">
            <a:off x="7069387" y="5194086"/>
            <a:ext cx="4331628" cy="13341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2CB01611-4487-690A-7151-5095D41AB89E}"/>
              </a:ext>
            </a:extLst>
          </p:cNvPr>
          <p:cNvSpPr txBox="1"/>
          <p:nvPr/>
        </p:nvSpPr>
        <p:spPr>
          <a:xfrm>
            <a:off x="7067548" y="5192460"/>
            <a:ext cx="15100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IN" sz="1100" dirty="0">
                <a:solidFill>
                  <a:schemeClr val="bg1">
                    <a:lumMod val="75000"/>
                    <a:lumOff val="25000"/>
                  </a:schemeClr>
                </a:solidFill>
                <a:latin typeface="Montserrat Medium" pitchFamily="2" charset="0"/>
              </a:rPr>
              <a:t>Formalize roles and responsibilities</a:t>
            </a:r>
          </a:p>
          <a:p>
            <a:endParaRPr lang="en-IN" sz="1100" dirty="0">
              <a:solidFill>
                <a:schemeClr val="bg1">
                  <a:lumMod val="75000"/>
                  <a:lumOff val="25000"/>
                </a:schemeClr>
              </a:solidFill>
              <a:latin typeface="Montserrat Medium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100" dirty="0">
                <a:solidFill>
                  <a:schemeClr val="bg1">
                    <a:lumMod val="75000"/>
                    <a:lumOff val="25000"/>
                  </a:schemeClr>
                </a:solidFill>
                <a:latin typeface="Montserrat Medium" pitchFamily="2" charset="0"/>
              </a:rPr>
              <a:t>Enhance The Business’s governance model</a:t>
            </a:r>
            <a:r>
              <a:rPr lang="en-IN" sz="1100" dirty="0">
                <a:solidFill>
                  <a:schemeClr val="bg1">
                    <a:lumMod val="75000"/>
                    <a:lumOff val="25000"/>
                  </a:schemeClr>
                </a:solidFill>
                <a:latin typeface="Montserrat Medium" pitchFamily="2" charset="0"/>
              </a:rPr>
              <a:t> 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4F3E963F-0942-3AF4-DCEF-FE6726FE79A6}"/>
              </a:ext>
            </a:extLst>
          </p:cNvPr>
          <p:cNvSpPr txBox="1"/>
          <p:nvPr/>
        </p:nvSpPr>
        <p:spPr>
          <a:xfrm>
            <a:off x="8553449" y="5211510"/>
            <a:ext cx="143462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 startAt="3"/>
            </a:pPr>
            <a:r>
              <a:rPr lang="en-IN" sz="1100" dirty="0">
                <a:solidFill>
                  <a:schemeClr val="bg1">
                    <a:lumMod val="75000"/>
                    <a:lumOff val="25000"/>
                  </a:schemeClr>
                </a:solidFill>
                <a:latin typeface="Montserrat Medium" pitchFamily="2" charset="0"/>
              </a:rPr>
              <a:t>CRMP measurement process</a:t>
            </a:r>
          </a:p>
        </p:txBody>
      </p:sp>
    </p:spTree>
    <p:extLst>
      <p:ext uri="{BB962C8B-B14F-4D97-AF65-F5344CB8AC3E}">
        <p14:creationId xmlns:p14="http://schemas.microsoft.com/office/powerpoint/2010/main" val="3746944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798" y="609600"/>
            <a:ext cx="5704719" cy="1257300"/>
          </a:xfrm>
          <a:effectLst/>
        </p:spPr>
        <p:txBody>
          <a:bodyPr>
            <a:normAutofit/>
          </a:bodyPr>
          <a:lstStyle/>
          <a:p>
            <a:pPr algn="l"/>
            <a:r>
              <a:rPr lang="en-IN" sz="4000" dirty="0">
                <a:gradFill>
                  <a:gsLst>
                    <a:gs pos="0">
                      <a:srgbClr val="01DADD"/>
                    </a:gs>
                    <a:gs pos="100000">
                      <a:srgbClr val="105778"/>
                    </a:gs>
                    <a:gs pos="74000">
                      <a:srgbClr val="1368C2"/>
                    </a:gs>
                    <a:gs pos="100000">
                      <a:srgbClr val="1E3986"/>
                    </a:gs>
                  </a:gsLst>
                  <a:lin ang="3600000" scaled="0"/>
                </a:gradFill>
                <a:effectLst/>
                <a:latin typeface="Montserrat SemiBold" pitchFamily="2" charset="0"/>
              </a:rPr>
              <a:t>The AI Imperative</a:t>
            </a:r>
            <a:endParaRPr lang="en-US" sz="4000" dirty="0">
              <a:gradFill>
                <a:gsLst>
                  <a:gs pos="0">
                    <a:srgbClr val="01DADD"/>
                  </a:gs>
                  <a:gs pos="100000">
                    <a:srgbClr val="105778"/>
                  </a:gs>
                  <a:gs pos="74000">
                    <a:srgbClr val="1368C2"/>
                  </a:gs>
                  <a:gs pos="100000">
                    <a:srgbClr val="1E3986"/>
                  </a:gs>
                </a:gsLst>
                <a:lin ang="3600000" scaled="0"/>
              </a:gradFill>
              <a:effectLst/>
              <a:latin typeface="Montserrat SemiBold" pitchFamily="2" charset="0"/>
            </a:endParaRP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AED04DAF-1E3F-4397-8834-E64118E9B2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6847761"/>
              </p:ext>
            </p:extLst>
          </p:nvPr>
        </p:nvGraphicFramePr>
        <p:xfrm>
          <a:off x="914400" y="2076450"/>
          <a:ext cx="10363200" cy="3319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8F3EDC81-E3F2-D577-03E3-251EEF325D97}"/>
              </a:ext>
            </a:extLst>
          </p:cNvPr>
          <p:cNvSpPr txBox="1">
            <a:spLocks/>
          </p:cNvSpPr>
          <p:nvPr/>
        </p:nvSpPr>
        <p:spPr>
          <a:xfrm>
            <a:off x="5485798" y="2380343"/>
            <a:ext cx="6285288" cy="2901046"/>
          </a:xfrm>
          <a:prstGeom prst="rect">
            <a:avLst/>
          </a:prstGeom>
          <a:effectLst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SzPct val="106000"/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Montserrat SemiBold" pitchFamily="2" charset="0"/>
              </a:rPr>
              <a:t>AI is transforming industries and </a:t>
            </a:r>
            <a:br>
              <a:rPr lang="en-US" sz="2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Montserrat SemiBold" pitchFamily="2" charset="0"/>
              </a:rPr>
            </a:br>
            <a:r>
              <a:rPr lang="en-US" sz="2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Montserrat SemiBold" pitchFamily="2" charset="0"/>
              </a:rPr>
              <a:t>driving innovation.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Montserrat SemiBold" pitchFamily="2" charset="0"/>
              </a:rPr>
              <a:t>Challenge: Many organizations feel</a:t>
            </a:r>
            <a:br>
              <a:rPr lang="en-US" sz="2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Montserrat SemiBold" pitchFamily="2" charset="0"/>
              </a:rPr>
            </a:br>
            <a:r>
              <a:rPr lang="en-US" sz="2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Montserrat SemiBold" pitchFamily="2" charset="0"/>
              </a:rPr>
              <a:t> unprepared for AI adoption.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Montserrat SemiBold" pitchFamily="2" charset="0"/>
              </a:rPr>
              <a:t>Risks: Regulatory compliance, ethical</a:t>
            </a:r>
            <a:br>
              <a:rPr lang="en-US" sz="2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Montserrat SemiBold" pitchFamily="2" charset="0"/>
              </a:rPr>
            </a:br>
            <a:r>
              <a:rPr lang="en-US" sz="2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Montserrat SemiBold" pitchFamily="2" charset="0"/>
              </a:rPr>
              <a:t> considerations, operational risks.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013D01-87A7-4B54-87F2-7DEB7EC0CCFE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92312" cy="6858000"/>
          </a:xfrm>
          <a:prstGeom prst="rect">
            <a:avLst/>
          </a:prstGeom>
          <a:noFill/>
          <a:effectLst/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FF88B74-6031-3DB8-3B0A-0F61B2F3A425}"/>
              </a:ext>
            </a:extLst>
          </p:cNvPr>
          <p:cNvSpPr txBox="1">
            <a:spLocks/>
          </p:cNvSpPr>
          <p:nvPr/>
        </p:nvSpPr>
        <p:spPr>
          <a:xfrm>
            <a:off x="5409162" y="763813"/>
            <a:ext cx="4153479" cy="80373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b="1" dirty="0">
                <a:gradFill flip="none" rotWithShape="1">
                  <a:gsLst>
                    <a:gs pos="0">
                      <a:srgbClr val="01DADD"/>
                    </a:gs>
                    <a:gs pos="100000">
                      <a:srgbClr val="105778"/>
                    </a:gs>
                    <a:gs pos="74000">
                      <a:srgbClr val="1368C2"/>
                    </a:gs>
                    <a:gs pos="100000">
                      <a:srgbClr val="1E3986"/>
                    </a:gs>
                  </a:gsLst>
                  <a:lin ang="3600000" scaled="0"/>
                  <a:tileRect/>
                </a:gradFill>
                <a:effectLst/>
                <a:latin typeface="Robot Reavers" panose="00000400000000000000" pitchFamily="2" charset="0"/>
              </a:rPr>
              <a:t>The AI Imperative</a:t>
            </a:r>
          </a:p>
        </p:txBody>
      </p:sp>
    </p:spTree>
    <p:extLst>
      <p:ext uri="{BB962C8B-B14F-4D97-AF65-F5344CB8AC3E}">
        <p14:creationId xmlns:p14="http://schemas.microsoft.com/office/powerpoint/2010/main" val="2689089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F14E9E9-2BED-203B-F716-95E8802C13E0}"/>
              </a:ext>
            </a:extLst>
          </p:cNvPr>
          <p:cNvSpPr txBox="1">
            <a:spLocks/>
          </p:cNvSpPr>
          <p:nvPr/>
        </p:nvSpPr>
        <p:spPr>
          <a:xfrm>
            <a:off x="449344" y="493484"/>
            <a:ext cx="5646662" cy="122827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 cap="none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dirty="0">
                <a:gradFill>
                  <a:gsLst>
                    <a:gs pos="0">
                      <a:srgbClr val="01DADD"/>
                    </a:gs>
                    <a:gs pos="100000">
                      <a:srgbClr val="105778"/>
                    </a:gs>
                    <a:gs pos="74000">
                      <a:srgbClr val="1368C2"/>
                    </a:gs>
                    <a:gs pos="100000">
                      <a:srgbClr val="1E3986"/>
                    </a:gs>
                  </a:gsLst>
                  <a:lin ang="3600000" scaled="0"/>
                </a:gradFill>
                <a:effectLst/>
                <a:latin typeface="Montserrat SemiBold" pitchFamily="2" charset="0"/>
              </a:rPr>
              <a:t>AI Strategy and Risk</a:t>
            </a:r>
          </a:p>
          <a:p>
            <a:pPr algn="l"/>
            <a:r>
              <a:rPr lang="en-US" dirty="0">
                <a:gradFill>
                  <a:gsLst>
                    <a:gs pos="0">
                      <a:srgbClr val="01DADD"/>
                    </a:gs>
                    <a:gs pos="100000">
                      <a:srgbClr val="105778"/>
                    </a:gs>
                    <a:gs pos="74000">
                      <a:srgbClr val="1368C2"/>
                    </a:gs>
                    <a:gs pos="100000">
                      <a:srgbClr val="1E3986"/>
                    </a:gs>
                  </a:gsLst>
                  <a:lin ang="3600000" scaled="0"/>
                </a:gradFill>
                <a:effectLst/>
                <a:latin typeface="Montserrat SemiBold" pitchFamily="2" charset="0"/>
              </a:rPr>
              <a:t>Program Overview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3E6C06E0-3BD8-57E2-704B-FB280039AD6F}"/>
              </a:ext>
            </a:extLst>
          </p:cNvPr>
          <p:cNvSpPr txBox="1">
            <a:spLocks/>
          </p:cNvSpPr>
          <p:nvPr/>
        </p:nvSpPr>
        <p:spPr>
          <a:xfrm>
            <a:off x="478975" y="1930400"/>
            <a:ext cx="7024914" cy="3875314"/>
          </a:xfrm>
          <a:prstGeom prst="rect">
            <a:avLst/>
          </a:prstGeom>
          <a:effectLst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Montserrat SemiBold" pitchFamily="2" charset="0"/>
              </a:rPr>
              <a:t>Adapts to the constantly changing </a:t>
            </a:r>
            <a:br>
              <a:rPr lang="en-US" sz="2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Montserrat SemiBold" pitchFamily="2" charset="0"/>
              </a:rPr>
            </a:br>
            <a:r>
              <a:rPr lang="en-US" sz="2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Montserrat SemiBold" pitchFamily="2" charset="0"/>
              </a:rPr>
              <a:t>digital environment of AI.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Montserrat SemiBold" pitchFamily="2" charset="0"/>
              </a:rPr>
              <a:t>Combines strategic alignment with</a:t>
            </a:r>
            <a:br>
              <a:rPr lang="en-US" sz="2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Montserrat SemiBold" pitchFamily="2" charset="0"/>
              </a:rPr>
            </a:br>
            <a:r>
              <a:rPr lang="en-US" sz="2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Montserrat SemiBold" pitchFamily="2" charset="0"/>
              </a:rPr>
              <a:t>proactive risk mitigation.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Montserrat SemiBold" pitchFamily="2" charset="0"/>
              </a:rPr>
              <a:t>Designed to guide responsible</a:t>
            </a:r>
            <a:br>
              <a:rPr lang="en-US" sz="2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Montserrat SemiBold" pitchFamily="2" charset="0"/>
              </a:rPr>
            </a:br>
            <a:r>
              <a:rPr lang="en-US" sz="2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Montserrat SemiBold" pitchFamily="2" charset="0"/>
              </a:rPr>
              <a:t>AI deployment.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Montserrat SemiBold" pitchFamily="2" charset="0"/>
              </a:rPr>
              <a:t>Tailored to your organization's needs </a:t>
            </a:r>
            <a:br>
              <a:rPr lang="en-US" sz="2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Montserrat SemiBold" pitchFamily="2" charset="0"/>
              </a:rPr>
            </a:br>
            <a:r>
              <a:rPr lang="en-US" sz="2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Montserrat SemiBold" pitchFamily="2" charset="0"/>
              </a:rPr>
              <a:t>and industry context</a:t>
            </a:r>
            <a:endParaRPr lang="en-IN" sz="2100" dirty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Montserrat SemiBold" pitchFamily="2" charset="0"/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6AE99B85-0E9A-D2F0-3BDD-2D238D88C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0"/>
            <a:ext cx="5143500" cy="6858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994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F14E9E9-2BED-203B-F716-95E8802C13E0}"/>
              </a:ext>
            </a:extLst>
          </p:cNvPr>
          <p:cNvSpPr txBox="1">
            <a:spLocks/>
          </p:cNvSpPr>
          <p:nvPr/>
        </p:nvSpPr>
        <p:spPr>
          <a:xfrm>
            <a:off x="405796" y="635000"/>
            <a:ext cx="7504491" cy="121376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 cap="none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dirty="0">
                <a:gradFill>
                  <a:gsLst>
                    <a:gs pos="0">
                      <a:srgbClr val="01DADD"/>
                    </a:gs>
                    <a:gs pos="100000">
                      <a:srgbClr val="105778"/>
                    </a:gs>
                    <a:gs pos="74000">
                      <a:srgbClr val="1368C2"/>
                    </a:gs>
                    <a:gs pos="100000">
                      <a:srgbClr val="1E3986"/>
                    </a:gs>
                  </a:gsLst>
                  <a:lin ang="3600000" scaled="0"/>
                </a:gradFill>
                <a:effectLst/>
                <a:latin typeface="Montserrat SemiBold" pitchFamily="2" charset="0"/>
              </a:rPr>
              <a:t>Built on Experience, </a:t>
            </a:r>
            <a:br>
              <a:rPr lang="en-US" dirty="0">
                <a:gradFill>
                  <a:gsLst>
                    <a:gs pos="0">
                      <a:srgbClr val="01DADD"/>
                    </a:gs>
                    <a:gs pos="100000">
                      <a:srgbClr val="105778"/>
                    </a:gs>
                    <a:gs pos="74000">
                      <a:srgbClr val="1368C2"/>
                    </a:gs>
                    <a:gs pos="100000">
                      <a:srgbClr val="1E3986"/>
                    </a:gs>
                  </a:gsLst>
                  <a:lin ang="3600000" scaled="0"/>
                </a:gradFill>
                <a:effectLst/>
                <a:latin typeface="Montserrat SemiBold" pitchFamily="2" charset="0"/>
              </a:rPr>
            </a:br>
            <a:r>
              <a:rPr lang="en-US" dirty="0">
                <a:gradFill>
                  <a:gsLst>
                    <a:gs pos="0">
                      <a:srgbClr val="01DADD"/>
                    </a:gs>
                    <a:gs pos="100000">
                      <a:srgbClr val="105778"/>
                    </a:gs>
                    <a:gs pos="74000">
                      <a:srgbClr val="1368C2"/>
                    </a:gs>
                    <a:gs pos="100000">
                      <a:srgbClr val="1E3986"/>
                    </a:gs>
                  </a:gsLst>
                  <a:lin ang="3600000" scaled="0"/>
                </a:gradFill>
                <a:effectLst/>
                <a:latin typeface="Montserrat SemiBold" pitchFamily="2" charset="0"/>
              </a:rPr>
              <a:t>Standards, and Adaptability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3E6C06E0-3BD8-57E2-704B-FB280039AD6F}"/>
              </a:ext>
            </a:extLst>
          </p:cNvPr>
          <p:cNvSpPr txBox="1">
            <a:spLocks/>
          </p:cNvSpPr>
          <p:nvPr/>
        </p:nvSpPr>
        <p:spPr>
          <a:xfrm>
            <a:off x="464463" y="2431001"/>
            <a:ext cx="6270171" cy="3356576"/>
          </a:xfrm>
          <a:prstGeom prst="rect">
            <a:avLst/>
          </a:prstGeom>
          <a:effectLst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Montserrat SemiBold" pitchFamily="2" charset="0"/>
              </a:rPr>
              <a:t>Experience-Driven Insights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Montserrat SemiBold" pitchFamily="2" charset="0"/>
              </a:rPr>
              <a:t>Industry Standard Frameworks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Montserrat SemiBold" pitchFamily="2" charset="0"/>
              </a:rPr>
              <a:t>Dynamic and Adaptive Approach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Montserrat SemiBold" pitchFamily="2" charset="0"/>
              </a:rPr>
              <a:t>Changing regulatory and legislative rules</a:t>
            </a:r>
            <a:endParaRPr lang="en-IN" sz="2100" dirty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Montserrat SemiBold" pitchFamily="2" charset="0"/>
            </a:endParaRP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2DFDEC7E-8050-16F8-898D-CCF7BEDFA54B}"/>
              </a:ext>
            </a:extLst>
          </p:cNvPr>
          <p:cNvSpPr/>
          <p:nvPr/>
        </p:nvSpPr>
        <p:spPr>
          <a:xfrm>
            <a:off x="7387772" y="1888089"/>
            <a:ext cx="4441371" cy="4442400"/>
          </a:xfrm>
          <a:prstGeom prst="flowChartConnector">
            <a:avLst/>
          </a:prstGeom>
          <a:blipFill dpi="0" rotWithShape="1">
            <a:blip r:embed="rId2"/>
            <a:srcRect/>
            <a:tile tx="-933450" ty="285750" sx="50000" sy="5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0007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8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F14E9E9-2BED-203B-F716-95E8802C13E0}"/>
              </a:ext>
            </a:extLst>
          </p:cNvPr>
          <p:cNvSpPr txBox="1">
            <a:spLocks/>
          </p:cNvSpPr>
          <p:nvPr/>
        </p:nvSpPr>
        <p:spPr>
          <a:xfrm>
            <a:off x="463852" y="635000"/>
            <a:ext cx="10653916" cy="121376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 cap="none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>
                <a:solidFill>
                  <a:schemeClr val="tx1"/>
                </a:solidFill>
                <a:effectLst/>
                <a:latin typeface="Montserrat SemiBold" pitchFamily="2" charset="0"/>
              </a:rPr>
              <a:t>Why Choose the AI </a:t>
            </a:r>
            <a:br>
              <a:rPr lang="en-US" sz="3600" dirty="0">
                <a:solidFill>
                  <a:schemeClr val="tx1"/>
                </a:solidFill>
                <a:effectLst/>
                <a:latin typeface="Montserrat SemiBold" pitchFamily="2" charset="0"/>
              </a:rPr>
            </a:br>
            <a:r>
              <a:rPr lang="en-US" sz="3600" dirty="0">
                <a:solidFill>
                  <a:schemeClr val="tx1"/>
                </a:solidFill>
                <a:effectLst/>
                <a:latin typeface="Montserrat SemiBold" pitchFamily="2" charset="0"/>
              </a:rPr>
              <a:t>Strategy and Risk Program?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3E6C06E0-3BD8-57E2-704B-FB280039AD6F}"/>
              </a:ext>
            </a:extLst>
          </p:cNvPr>
          <p:cNvSpPr txBox="1">
            <a:spLocks/>
          </p:cNvSpPr>
          <p:nvPr/>
        </p:nvSpPr>
        <p:spPr>
          <a:xfrm>
            <a:off x="478970" y="2552560"/>
            <a:ext cx="10353157" cy="3356576"/>
          </a:xfrm>
          <a:prstGeom prst="rect">
            <a:avLst/>
          </a:prstGeom>
          <a:effectLst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Montserrat SemiBold" pitchFamily="2" charset="0"/>
              </a:rPr>
              <a:t>Establishes a robust governance foundation.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Montserrat SemiBold" pitchFamily="2" charset="0"/>
              </a:rPr>
              <a:t>Promotes responsible and ethical AI adoption.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Montserrat SemiBold" pitchFamily="2" charset="0"/>
              </a:rPr>
              <a:t>Enables proactive risk management.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Montserrat SemiBold" pitchFamily="2" charset="0"/>
              </a:rPr>
              <a:t>Aligns AI initiatives with business objectives.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Montserrat SemiBold" pitchFamily="2" charset="0"/>
              </a:rPr>
              <a:t>Provides flexibility and scalability for future growth.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Montserrat SemiBold" pitchFamily="2" charset="0"/>
              </a:rPr>
              <a:t>Speed of implementation and consistency of implementation.</a:t>
            </a:r>
            <a:endParaRPr lang="en-IN" sz="2100" dirty="0"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568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085D824-5F48-B72F-996F-5564504350BF}"/>
              </a:ext>
            </a:extLst>
          </p:cNvPr>
          <p:cNvSpPr/>
          <p:nvPr/>
        </p:nvSpPr>
        <p:spPr>
          <a:xfrm>
            <a:off x="762000" y="1774428"/>
            <a:ext cx="5419020" cy="369332"/>
          </a:xfrm>
          <a:prstGeom prst="rect">
            <a:avLst/>
          </a:prstGeom>
          <a:solidFill>
            <a:srgbClr val="1368C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F14E9E9-2BED-203B-F716-95E8802C13E0}"/>
              </a:ext>
            </a:extLst>
          </p:cNvPr>
          <p:cNvSpPr txBox="1">
            <a:spLocks/>
          </p:cNvSpPr>
          <p:nvPr/>
        </p:nvSpPr>
        <p:spPr>
          <a:xfrm>
            <a:off x="608995" y="546100"/>
            <a:ext cx="7144354" cy="54610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 cap="none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b="1" dirty="0">
                <a:gradFill flip="none" rotWithShape="1">
                  <a:gsLst>
                    <a:gs pos="0">
                      <a:srgbClr val="01DADD"/>
                    </a:gs>
                    <a:gs pos="100000">
                      <a:srgbClr val="105778"/>
                    </a:gs>
                    <a:gs pos="74000">
                      <a:srgbClr val="1368C2"/>
                    </a:gs>
                    <a:gs pos="100000">
                      <a:srgbClr val="1E3986"/>
                    </a:gs>
                  </a:gsLst>
                  <a:lin ang="3600000" scaled="0"/>
                  <a:tileRect/>
                </a:gradFill>
                <a:effectLst/>
                <a:latin typeface="Montserrat SemiBold" pitchFamily="2" charset="0"/>
              </a:rPr>
              <a:t>AI Strategy and Risk Assessment</a:t>
            </a:r>
            <a:endParaRPr lang="en-US" sz="3200" dirty="0">
              <a:solidFill>
                <a:schemeClr val="tx1"/>
              </a:solidFill>
              <a:effectLst/>
              <a:latin typeface="Montserrat SemiBold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F54586-232D-F6F8-2C27-6A6B003A02E6}"/>
              </a:ext>
            </a:extLst>
          </p:cNvPr>
          <p:cNvSpPr txBox="1"/>
          <p:nvPr/>
        </p:nvSpPr>
        <p:spPr>
          <a:xfrm>
            <a:off x="655320" y="1130300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68C2"/>
                </a:solidFill>
                <a:latin typeface="Montserrat SemiBold" pitchFamily="2" charset="0"/>
              </a:rPr>
              <a:t>Use Case:  GenAI CRM Module	</a:t>
            </a:r>
            <a:endParaRPr lang="en-IN" dirty="0">
              <a:solidFill>
                <a:srgbClr val="1368C2"/>
              </a:solidFill>
              <a:latin typeface="Montserrat SemiBold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B0D9CA-1CD8-F628-3FA5-10E8F8494C94}"/>
              </a:ext>
            </a:extLst>
          </p:cNvPr>
          <p:cNvSpPr/>
          <p:nvPr/>
        </p:nvSpPr>
        <p:spPr>
          <a:xfrm>
            <a:off x="9269730" y="1201420"/>
            <a:ext cx="863600" cy="279400"/>
          </a:xfrm>
          <a:prstGeom prst="rect">
            <a:avLst/>
          </a:prstGeom>
          <a:solidFill>
            <a:srgbClr val="1E3986"/>
          </a:solidFill>
          <a:ln>
            <a:solidFill>
              <a:srgbClr val="1E3986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475673-8A79-B781-0259-4D30A6374694}"/>
              </a:ext>
            </a:extLst>
          </p:cNvPr>
          <p:cNvSpPr/>
          <p:nvPr/>
        </p:nvSpPr>
        <p:spPr>
          <a:xfrm>
            <a:off x="11272520" y="1126490"/>
            <a:ext cx="76200" cy="393700"/>
          </a:xfrm>
          <a:prstGeom prst="rect">
            <a:avLst/>
          </a:prstGeom>
          <a:solidFill>
            <a:srgbClr val="1E3986"/>
          </a:solidFill>
          <a:ln>
            <a:solidFill>
              <a:srgbClr val="1E3986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A0A129E-0BA0-9573-82E2-32E4A427A4E1}"/>
              </a:ext>
            </a:extLst>
          </p:cNvPr>
          <p:cNvCxnSpPr>
            <a:cxnSpLocks/>
          </p:cNvCxnSpPr>
          <p:nvPr/>
        </p:nvCxnSpPr>
        <p:spPr>
          <a:xfrm>
            <a:off x="9806940" y="1342152"/>
            <a:ext cx="1446530" cy="0"/>
          </a:xfrm>
          <a:prstGeom prst="straightConnector1">
            <a:avLst/>
          </a:prstGeom>
          <a:ln>
            <a:solidFill>
              <a:srgbClr val="1E39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B41D741-5F41-C067-2AFB-166499D25A34}"/>
              </a:ext>
            </a:extLst>
          </p:cNvPr>
          <p:cNvSpPr/>
          <p:nvPr/>
        </p:nvSpPr>
        <p:spPr>
          <a:xfrm>
            <a:off x="6193155" y="1774428"/>
            <a:ext cx="1738800" cy="36933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4EBB78-096C-1DDB-26FF-A87E39D214FD}"/>
              </a:ext>
            </a:extLst>
          </p:cNvPr>
          <p:cNvSpPr/>
          <p:nvPr/>
        </p:nvSpPr>
        <p:spPr>
          <a:xfrm>
            <a:off x="7944090" y="1774428"/>
            <a:ext cx="1738800" cy="369332"/>
          </a:xfrm>
          <a:prstGeom prst="rect">
            <a:avLst/>
          </a:prstGeom>
          <a:solidFill>
            <a:srgbClr val="E9713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97B949-BF7A-9C3E-1906-79CEBE73DEE3}"/>
              </a:ext>
            </a:extLst>
          </p:cNvPr>
          <p:cNvSpPr/>
          <p:nvPr/>
        </p:nvSpPr>
        <p:spPr>
          <a:xfrm>
            <a:off x="9692640" y="1774428"/>
            <a:ext cx="1737360" cy="369332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194DC0-9BBB-7A8C-003F-53455690182E}"/>
              </a:ext>
            </a:extLst>
          </p:cNvPr>
          <p:cNvSpPr txBox="1"/>
          <p:nvPr/>
        </p:nvSpPr>
        <p:spPr>
          <a:xfrm>
            <a:off x="810894" y="1805940"/>
            <a:ext cx="5368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 SemiBold" pitchFamily="2" charset="0"/>
              </a:rPr>
              <a:t>COMPONENT</a:t>
            </a:r>
            <a:endParaRPr lang="en-IN" sz="1400" dirty="0">
              <a:latin typeface="Montserrat SemiBold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4AEB39-1204-5DF0-9407-E16FB951845F}"/>
              </a:ext>
            </a:extLst>
          </p:cNvPr>
          <p:cNvSpPr txBox="1"/>
          <p:nvPr/>
        </p:nvSpPr>
        <p:spPr>
          <a:xfrm>
            <a:off x="6210301" y="1809750"/>
            <a:ext cx="173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Montserrat SemiBold" pitchFamily="2" charset="0"/>
              </a:rPr>
              <a:t>BASELINE</a:t>
            </a:r>
            <a:endParaRPr lang="en-IN" sz="1400" dirty="0">
              <a:latin typeface="Montserrat SemiBold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9F690E-1A15-9F52-E62F-5876BAE6537E}"/>
              </a:ext>
            </a:extLst>
          </p:cNvPr>
          <p:cNvSpPr txBox="1"/>
          <p:nvPr/>
        </p:nvSpPr>
        <p:spPr>
          <a:xfrm>
            <a:off x="9692640" y="1809750"/>
            <a:ext cx="1737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Montserrat SemiBold" pitchFamily="2" charset="0"/>
              </a:rPr>
              <a:t>MATURE</a:t>
            </a:r>
            <a:endParaRPr lang="en-IN" sz="1400" dirty="0">
              <a:latin typeface="Montserrat SemiBold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8D607A-E9C6-A7B1-7A63-F1447AB80D61}"/>
              </a:ext>
            </a:extLst>
          </p:cNvPr>
          <p:cNvSpPr txBox="1"/>
          <p:nvPr/>
        </p:nvSpPr>
        <p:spPr>
          <a:xfrm>
            <a:off x="7949015" y="1808778"/>
            <a:ext cx="173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Montserrat SemiBold" pitchFamily="2" charset="0"/>
              </a:rPr>
              <a:t>EVOLVING</a:t>
            </a:r>
            <a:endParaRPr lang="en-IN" sz="1400" dirty="0">
              <a:latin typeface="Montserrat SemiBold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25C3EB-80C9-5EF2-1AF1-DB907C5775AE}"/>
              </a:ext>
            </a:extLst>
          </p:cNvPr>
          <p:cNvSpPr txBox="1"/>
          <p:nvPr/>
        </p:nvSpPr>
        <p:spPr>
          <a:xfrm>
            <a:off x="9182100" y="762000"/>
            <a:ext cx="86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1E3986"/>
                </a:solidFill>
                <a:latin typeface="Montserrat SemiBold" pitchFamily="2" charset="0"/>
              </a:rPr>
              <a:t>Current</a:t>
            </a:r>
            <a:endParaRPr lang="en-IN" sz="1200" dirty="0">
              <a:solidFill>
                <a:srgbClr val="1E3986"/>
              </a:solidFill>
              <a:latin typeface="Montserrat SemiBold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053151-7AE7-1D83-61F1-213ADF5E1978}"/>
              </a:ext>
            </a:extLst>
          </p:cNvPr>
          <p:cNvSpPr txBox="1"/>
          <p:nvPr/>
        </p:nvSpPr>
        <p:spPr>
          <a:xfrm>
            <a:off x="10237469" y="765810"/>
            <a:ext cx="1231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1E3986"/>
                </a:solidFill>
                <a:latin typeface="Montserrat SemiBold" pitchFamily="2" charset="0"/>
              </a:rPr>
              <a:t>Future State</a:t>
            </a:r>
            <a:endParaRPr lang="en-IN" sz="1200" dirty="0">
              <a:solidFill>
                <a:srgbClr val="1E3986"/>
              </a:solidFill>
              <a:latin typeface="Montserrat SemiBold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53A981-4DDA-7C27-153C-8A35A5969C6D}"/>
              </a:ext>
            </a:extLst>
          </p:cNvPr>
          <p:cNvSpPr txBox="1"/>
          <p:nvPr/>
        </p:nvSpPr>
        <p:spPr>
          <a:xfrm>
            <a:off x="1543050" y="5648960"/>
            <a:ext cx="374173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1368C2"/>
                </a:solidFill>
                <a:latin typeface="Montserrat SemiBold" pitchFamily="2" charset="0"/>
              </a:rPr>
              <a:t>RISK ESCALATION AND REPORTING</a:t>
            </a:r>
            <a:endParaRPr lang="en-IN" sz="1500" dirty="0">
              <a:solidFill>
                <a:srgbClr val="1368C2"/>
              </a:solidFill>
              <a:latin typeface="Montserrat SemiBold" pitchFamily="2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F270236-639B-4B6A-411D-D0A3EC694FF9}"/>
              </a:ext>
            </a:extLst>
          </p:cNvPr>
          <p:cNvCxnSpPr>
            <a:cxnSpLocks/>
          </p:cNvCxnSpPr>
          <p:nvPr/>
        </p:nvCxnSpPr>
        <p:spPr>
          <a:xfrm>
            <a:off x="756920" y="2948940"/>
            <a:ext cx="10668000" cy="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3697880-6E60-354E-59E3-E3F5F520EB82}"/>
              </a:ext>
            </a:extLst>
          </p:cNvPr>
          <p:cNvCxnSpPr>
            <a:cxnSpLocks/>
          </p:cNvCxnSpPr>
          <p:nvPr/>
        </p:nvCxnSpPr>
        <p:spPr>
          <a:xfrm>
            <a:off x="756920" y="3762379"/>
            <a:ext cx="10668000" cy="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BCDDCDC-BCF2-7402-C6B1-595CDDB46879}"/>
              </a:ext>
            </a:extLst>
          </p:cNvPr>
          <p:cNvCxnSpPr>
            <a:cxnSpLocks/>
          </p:cNvCxnSpPr>
          <p:nvPr/>
        </p:nvCxnSpPr>
        <p:spPr>
          <a:xfrm>
            <a:off x="756920" y="4581375"/>
            <a:ext cx="10673080" cy="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2B383DF-C24B-7124-FA64-ED86D8B329FB}"/>
              </a:ext>
            </a:extLst>
          </p:cNvPr>
          <p:cNvCxnSpPr>
            <a:cxnSpLocks/>
          </p:cNvCxnSpPr>
          <p:nvPr/>
        </p:nvCxnSpPr>
        <p:spPr>
          <a:xfrm>
            <a:off x="756920" y="5401153"/>
            <a:ext cx="10668000" cy="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AB74769-0D84-BE3E-59AC-98A666E55AA1}"/>
              </a:ext>
            </a:extLst>
          </p:cNvPr>
          <p:cNvCxnSpPr>
            <a:cxnSpLocks/>
          </p:cNvCxnSpPr>
          <p:nvPr/>
        </p:nvCxnSpPr>
        <p:spPr>
          <a:xfrm>
            <a:off x="756920" y="6223161"/>
            <a:ext cx="10668000" cy="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C373B61-8E70-FA69-0509-AE1D971841EE}"/>
              </a:ext>
            </a:extLst>
          </p:cNvPr>
          <p:cNvCxnSpPr>
            <a:cxnSpLocks/>
          </p:cNvCxnSpPr>
          <p:nvPr/>
        </p:nvCxnSpPr>
        <p:spPr>
          <a:xfrm flipV="1">
            <a:off x="6191885" y="1783953"/>
            <a:ext cx="0" cy="4439209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4D3B9D1-CB52-0348-5A77-8C105F0CE9CC}"/>
              </a:ext>
            </a:extLst>
          </p:cNvPr>
          <p:cNvCxnSpPr>
            <a:cxnSpLocks/>
          </p:cNvCxnSpPr>
          <p:nvPr/>
        </p:nvCxnSpPr>
        <p:spPr>
          <a:xfrm flipH="1" flipV="1">
            <a:off x="7936358" y="1787713"/>
            <a:ext cx="1905" cy="4439593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482549E-8AA4-805B-7AD0-8275D8948089}"/>
              </a:ext>
            </a:extLst>
          </p:cNvPr>
          <p:cNvCxnSpPr>
            <a:cxnSpLocks/>
          </p:cNvCxnSpPr>
          <p:nvPr/>
        </p:nvCxnSpPr>
        <p:spPr>
          <a:xfrm flipV="1">
            <a:off x="9692640" y="1784350"/>
            <a:ext cx="0" cy="4438811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73B4A1F8-E5EB-D578-A1B8-E6EAFAAB1004}"/>
              </a:ext>
            </a:extLst>
          </p:cNvPr>
          <p:cNvSpPr txBox="1"/>
          <p:nvPr/>
        </p:nvSpPr>
        <p:spPr>
          <a:xfrm>
            <a:off x="1546860" y="3195320"/>
            <a:ext cx="30780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1368C2"/>
                </a:solidFill>
                <a:latin typeface="Montserrat SemiBold" pitchFamily="2" charset="0"/>
              </a:rPr>
              <a:t>RESPONSIBLE AI APPROACH</a:t>
            </a:r>
            <a:endParaRPr lang="en-IN" sz="1500" dirty="0">
              <a:solidFill>
                <a:srgbClr val="1368C2"/>
              </a:solidFill>
              <a:latin typeface="Montserrat SemiBold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DAF7536-97EE-70DC-BCA4-9D6C0D97FA2C}"/>
              </a:ext>
            </a:extLst>
          </p:cNvPr>
          <p:cNvSpPr txBox="1"/>
          <p:nvPr/>
        </p:nvSpPr>
        <p:spPr>
          <a:xfrm>
            <a:off x="1563370" y="2387600"/>
            <a:ext cx="227818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1368C2"/>
                </a:solidFill>
                <a:latin typeface="Montserrat SemiBold" pitchFamily="2" charset="0"/>
              </a:rPr>
              <a:t>AGILE GOVERNANCE</a:t>
            </a:r>
            <a:endParaRPr lang="en-IN" sz="1500" dirty="0">
              <a:solidFill>
                <a:srgbClr val="1368C2"/>
              </a:solidFill>
              <a:latin typeface="Montserrat SemiBold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4380133-7441-7E3F-3C86-89FC87B509B2}"/>
              </a:ext>
            </a:extLst>
          </p:cNvPr>
          <p:cNvSpPr txBox="1"/>
          <p:nvPr/>
        </p:nvSpPr>
        <p:spPr>
          <a:xfrm>
            <a:off x="1541780" y="4037330"/>
            <a:ext cx="268054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1368C2"/>
                </a:solidFill>
                <a:latin typeface="Montserrat SemiBold" pitchFamily="2" charset="0"/>
              </a:rPr>
              <a:t>RISK-INFORMED SYSTEM</a:t>
            </a:r>
            <a:endParaRPr lang="en-IN" sz="1500" dirty="0">
              <a:solidFill>
                <a:srgbClr val="1368C2"/>
              </a:solidFill>
              <a:latin typeface="Montserrat SemiBold" pitchFamily="2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F4E4116-0563-49F3-67E7-FFE4D7D8C2D6}"/>
              </a:ext>
            </a:extLst>
          </p:cNvPr>
          <p:cNvSpPr txBox="1"/>
          <p:nvPr/>
        </p:nvSpPr>
        <p:spPr>
          <a:xfrm>
            <a:off x="1546860" y="4806950"/>
            <a:ext cx="29642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1368C2"/>
                </a:solidFill>
                <a:latin typeface="Montserrat SemiBold" pitchFamily="2" charset="0"/>
              </a:rPr>
              <a:t>STRATEGY AND EXECUTION</a:t>
            </a:r>
            <a:endParaRPr lang="en-IN" sz="1500" dirty="0">
              <a:solidFill>
                <a:srgbClr val="1368C2"/>
              </a:solidFill>
              <a:latin typeface="Montserrat SemiBold" pitchFamily="2" charset="0"/>
            </a:endParaRP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16669B0A-92B3-79DE-E295-7201A23AD7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18" y="2295010"/>
            <a:ext cx="481184" cy="481184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2D9711E5-F108-3F68-FE6E-A23A0A888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41" y="4762076"/>
            <a:ext cx="305765" cy="378856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676B99B3-C448-438C-D4E5-30DEE11A85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56" y="3154749"/>
            <a:ext cx="441815" cy="418756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82E490D0-CF5A-6C0F-EEC3-DC0C61DDC2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24" y="5561465"/>
            <a:ext cx="494047" cy="494047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19D3949A-4D69-89D8-E6CF-0960950132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56" y="3975552"/>
            <a:ext cx="406960" cy="40228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E5F9651-AFD9-5CFD-9CC4-A207435795E7}"/>
              </a:ext>
            </a:extLst>
          </p:cNvPr>
          <p:cNvSpPr/>
          <p:nvPr/>
        </p:nvSpPr>
        <p:spPr>
          <a:xfrm>
            <a:off x="9521273" y="2397998"/>
            <a:ext cx="674349" cy="2794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FD99F7-1C42-BC5A-0CD1-1CFAB7381D15}"/>
              </a:ext>
            </a:extLst>
          </p:cNvPr>
          <p:cNvSpPr/>
          <p:nvPr/>
        </p:nvSpPr>
        <p:spPr>
          <a:xfrm>
            <a:off x="11193564" y="2325493"/>
            <a:ext cx="76200" cy="39370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A8DE31-9856-6A65-77D4-1BB40A5062FB}"/>
              </a:ext>
            </a:extLst>
          </p:cNvPr>
          <p:cNvCxnSpPr>
            <a:cxnSpLocks/>
          </p:cNvCxnSpPr>
          <p:nvPr/>
        </p:nvCxnSpPr>
        <p:spPr>
          <a:xfrm>
            <a:off x="9739000" y="2541151"/>
            <a:ext cx="144653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2C53055-39FF-AC48-8FE2-7C66AA1302DE}"/>
              </a:ext>
            </a:extLst>
          </p:cNvPr>
          <p:cNvSpPr/>
          <p:nvPr/>
        </p:nvSpPr>
        <p:spPr>
          <a:xfrm>
            <a:off x="6508861" y="3209461"/>
            <a:ext cx="674349" cy="2794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D42F34-BAE9-BE02-3346-EAB981AAB60B}"/>
              </a:ext>
            </a:extLst>
          </p:cNvPr>
          <p:cNvSpPr/>
          <p:nvPr/>
        </p:nvSpPr>
        <p:spPr>
          <a:xfrm>
            <a:off x="7041117" y="4053320"/>
            <a:ext cx="674349" cy="2794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5A8AC6-4216-998B-696C-D69A59631ED4}"/>
              </a:ext>
            </a:extLst>
          </p:cNvPr>
          <p:cNvSpPr/>
          <p:nvPr/>
        </p:nvSpPr>
        <p:spPr>
          <a:xfrm>
            <a:off x="8104070" y="5664114"/>
            <a:ext cx="674349" cy="279400"/>
          </a:xfrm>
          <a:prstGeom prst="rect">
            <a:avLst/>
          </a:prstGeom>
          <a:solidFill>
            <a:srgbClr val="E97132"/>
          </a:solidFill>
          <a:ln>
            <a:solidFill>
              <a:srgbClr val="E9713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0CA8265-A280-2E9F-D478-DF381112E9AF}"/>
              </a:ext>
            </a:extLst>
          </p:cNvPr>
          <p:cNvSpPr/>
          <p:nvPr/>
        </p:nvSpPr>
        <p:spPr>
          <a:xfrm>
            <a:off x="8608385" y="4839358"/>
            <a:ext cx="674349" cy="279400"/>
          </a:xfrm>
          <a:prstGeom prst="rect">
            <a:avLst/>
          </a:prstGeom>
          <a:solidFill>
            <a:srgbClr val="E97132"/>
          </a:solidFill>
          <a:ln>
            <a:solidFill>
              <a:srgbClr val="E9713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41E268D-CF8A-A714-A82D-103E952DA150}"/>
              </a:ext>
            </a:extLst>
          </p:cNvPr>
          <p:cNvSpPr/>
          <p:nvPr/>
        </p:nvSpPr>
        <p:spPr>
          <a:xfrm>
            <a:off x="10231119" y="3161588"/>
            <a:ext cx="76200" cy="39370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885439B-0484-F079-5F2C-59AA109F1483}"/>
              </a:ext>
            </a:extLst>
          </p:cNvPr>
          <p:cNvSpPr/>
          <p:nvPr/>
        </p:nvSpPr>
        <p:spPr>
          <a:xfrm>
            <a:off x="10505117" y="3996170"/>
            <a:ext cx="76200" cy="39370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7C6328-F8D0-1C64-C302-31A2ACD3100E}"/>
              </a:ext>
            </a:extLst>
          </p:cNvPr>
          <p:cNvSpPr/>
          <p:nvPr/>
        </p:nvSpPr>
        <p:spPr>
          <a:xfrm>
            <a:off x="11266170" y="4778101"/>
            <a:ext cx="76200" cy="39370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B414757-CEF8-A573-DF50-ACD46C73984C}"/>
              </a:ext>
            </a:extLst>
          </p:cNvPr>
          <p:cNvSpPr/>
          <p:nvPr/>
        </p:nvSpPr>
        <p:spPr>
          <a:xfrm>
            <a:off x="10899826" y="5613692"/>
            <a:ext cx="76200" cy="39370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544EF92-3D8C-DEE7-3BE6-831C98878E55}"/>
              </a:ext>
            </a:extLst>
          </p:cNvPr>
          <p:cNvCxnSpPr>
            <a:cxnSpLocks/>
          </p:cNvCxnSpPr>
          <p:nvPr/>
        </p:nvCxnSpPr>
        <p:spPr>
          <a:xfrm>
            <a:off x="6819442" y="3369596"/>
            <a:ext cx="3402024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CD480B6-B7DB-D2EF-12AB-F9D9265E18AC}"/>
              </a:ext>
            </a:extLst>
          </p:cNvPr>
          <p:cNvCxnSpPr>
            <a:cxnSpLocks/>
          </p:cNvCxnSpPr>
          <p:nvPr/>
        </p:nvCxnSpPr>
        <p:spPr>
          <a:xfrm flipV="1">
            <a:off x="7358771" y="4170986"/>
            <a:ext cx="3130662" cy="2032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8A8F61F-F0C2-E17E-449F-69639DF478B4}"/>
              </a:ext>
            </a:extLst>
          </p:cNvPr>
          <p:cNvCxnSpPr>
            <a:cxnSpLocks/>
          </p:cNvCxnSpPr>
          <p:nvPr/>
        </p:nvCxnSpPr>
        <p:spPr>
          <a:xfrm flipV="1">
            <a:off x="8918332" y="4974951"/>
            <a:ext cx="2332154" cy="1278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349021C-1B16-27E7-5DBF-0B24D310035E}"/>
              </a:ext>
            </a:extLst>
          </p:cNvPr>
          <p:cNvCxnSpPr>
            <a:cxnSpLocks/>
          </p:cNvCxnSpPr>
          <p:nvPr/>
        </p:nvCxnSpPr>
        <p:spPr>
          <a:xfrm>
            <a:off x="8475788" y="5803814"/>
            <a:ext cx="2411843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lowchart: Connector 49">
            <a:extLst>
              <a:ext uri="{FF2B5EF4-FFF2-40B4-BE49-F238E27FC236}">
                <a16:creationId xmlns:a16="http://schemas.microsoft.com/office/drawing/2014/main" id="{2F932D5F-CAE3-85A6-C543-148BCB0AEC1A}"/>
              </a:ext>
            </a:extLst>
          </p:cNvPr>
          <p:cNvSpPr/>
          <p:nvPr/>
        </p:nvSpPr>
        <p:spPr>
          <a:xfrm>
            <a:off x="6809149" y="3328127"/>
            <a:ext cx="73771" cy="72000"/>
          </a:xfrm>
          <a:prstGeom prst="flowChartConnector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Flowchart: Connector 50">
            <a:extLst>
              <a:ext uri="{FF2B5EF4-FFF2-40B4-BE49-F238E27FC236}">
                <a16:creationId xmlns:a16="http://schemas.microsoft.com/office/drawing/2014/main" id="{622795C7-C7E5-611E-E76A-D20DA1E07297}"/>
              </a:ext>
            </a:extLst>
          </p:cNvPr>
          <p:cNvSpPr/>
          <p:nvPr/>
        </p:nvSpPr>
        <p:spPr>
          <a:xfrm>
            <a:off x="9821561" y="2495329"/>
            <a:ext cx="73771" cy="72000"/>
          </a:xfrm>
          <a:prstGeom prst="flowChartConnector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Flowchart: Connector 51">
            <a:extLst>
              <a:ext uri="{FF2B5EF4-FFF2-40B4-BE49-F238E27FC236}">
                <a16:creationId xmlns:a16="http://schemas.microsoft.com/office/drawing/2014/main" id="{5ADB0F65-FB92-B27D-07BC-5D6A9283BDBB}"/>
              </a:ext>
            </a:extLst>
          </p:cNvPr>
          <p:cNvSpPr/>
          <p:nvPr/>
        </p:nvSpPr>
        <p:spPr>
          <a:xfrm>
            <a:off x="8908673" y="4951731"/>
            <a:ext cx="73771" cy="72000"/>
          </a:xfrm>
          <a:prstGeom prst="flowChartConnector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9F0A2C1D-2885-9693-A214-9D48B7A5A69D}"/>
              </a:ext>
            </a:extLst>
          </p:cNvPr>
          <p:cNvSpPr/>
          <p:nvPr/>
        </p:nvSpPr>
        <p:spPr>
          <a:xfrm>
            <a:off x="8401727" y="5767814"/>
            <a:ext cx="73771" cy="72000"/>
          </a:xfrm>
          <a:prstGeom prst="flowChartConnector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Flowchart: Connector 53">
            <a:extLst>
              <a:ext uri="{FF2B5EF4-FFF2-40B4-BE49-F238E27FC236}">
                <a16:creationId xmlns:a16="http://schemas.microsoft.com/office/drawing/2014/main" id="{3B0696DD-4571-103D-B95F-5505A37E772A}"/>
              </a:ext>
            </a:extLst>
          </p:cNvPr>
          <p:cNvSpPr/>
          <p:nvPr/>
        </p:nvSpPr>
        <p:spPr>
          <a:xfrm>
            <a:off x="7315782" y="4155162"/>
            <a:ext cx="73771" cy="72000"/>
          </a:xfrm>
          <a:prstGeom prst="flowChartConnector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1235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868FEEC6-7266-7EF4-CFAC-905F7BBF73BF}"/>
              </a:ext>
            </a:extLst>
          </p:cNvPr>
          <p:cNvSpPr/>
          <p:nvPr/>
        </p:nvSpPr>
        <p:spPr>
          <a:xfrm>
            <a:off x="7503889" y="740229"/>
            <a:ext cx="4470398" cy="6117772"/>
          </a:xfrm>
          <a:prstGeom prst="round2Same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2FAC532B-FF4B-255B-F5F8-099D90AFC3AE}"/>
              </a:ext>
            </a:extLst>
          </p:cNvPr>
          <p:cNvSpPr/>
          <p:nvPr/>
        </p:nvSpPr>
        <p:spPr>
          <a:xfrm>
            <a:off x="217714" y="3172858"/>
            <a:ext cx="7852230" cy="3685142"/>
          </a:xfrm>
          <a:prstGeom prst="round2SameRect">
            <a:avLst>
              <a:gd name="adj1" fmla="val 8037"/>
              <a:gd name="adj2" fmla="val 0"/>
            </a:avLst>
          </a:prstGeom>
          <a:gradFill>
            <a:gsLst>
              <a:gs pos="26000">
                <a:srgbClr val="9D60B6"/>
              </a:gs>
              <a:gs pos="100000">
                <a:srgbClr val="058BD3"/>
              </a:gs>
              <a:gs pos="66000">
                <a:srgbClr val="01DADD"/>
              </a:gs>
            </a:gsLst>
            <a:lin ang="3600000" scaled="0"/>
          </a:gradFill>
          <a:ln w="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3E6C06E0-3BD8-57E2-704B-FB280039AD6F}"/>
              </a:ext>
            </a:extLst>
          </p:cNvPr>
          <p:cNvSpPr txBox="1">
            <a:spLocks/>
          </p:cNvSpPr>
          <p:nvPr/>
        </p:nvSpPr>
        <p:spPr>
          <a:xfrm>
            <a:off x="478974" y="3069773"/>
            <a:ext cx="7620599" cy="3476170"/>
          </a:xfrm>
          <a:prstGeom prst="rect">
            <a:avLst/>
          </a:prstGeom>
          <a:effectLst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  <a:defRPr sz="1440"/>
            </a:pPr>
            <a:r>
              <a:rPr lang="en-US" sz="2000" dirty="0">
                <a:solidFill>
                  <a:schemeClr val="tx1"/>
                </a:solidFill>
                <a:effectLst/>
                <a:latin typeface="Montserrat SemiBold" pitchFamily="2" charset="0"/>
              </a:rPr>
              <a:t>Flexible governance model for the rapidly </a:t>
            </a:r>
            <a:br>
              <a:rPr lang="en-US" sz="2000" dirty="0">
                <a:solidFill>
                  <a:schemeClr val="tx1"/>
                </a:solidFill>
                <a:effectLst/>
                <a:latin typeface="Montserrat SemiBold" pitchFamily="2" charset="0"/>
              </a:rPr>
            </a:br>
            <a:r>
              <a:rPr lang="en-US" sz="2000" dirty="0">
                <a:solidFill>
                  <a:schemeClr val="tx1"/>
                </a:solidFill>
                <a:effectLst/>
                <a:latin typeface="Montserrat SemiBold" pitchFamily="2" charset="0"/>
              </a:rPr>
              <a:t>evolving AI landscape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  <a:defRPr sz="1440"/>
            </a:pPr>
            <a:r>
              <a:rPr lang="en-US" sz="2000" dirty="0">
                <a:solidFill>
                  <a:schemeClr val="tx1"/>
                </a:solidFill>
                <a:effectLst/>
                <a:latin typeface="Montserrat SemiBold" pitchFamily="2" charset="0"/>
              </a:rPr>
              <a:t>Engages executives, risk managers, and </a:t>
            </a:r>
            <a:br>
              <a:rPr lang="en-US" sz="2000" dirty="0">
                <a:solidFill>
                  <a:schemeClr val="tx1"/>
                </a:solidFill>
                <a:effectLst/>
                <a:latin typeface="Montserrat SemiBold" pitchFamily="2" charset="0"/>
              </a:rPr>
            </a:br>
            <a:r>
              <a:rPr lang="en-US" sz="2000" dirty="0">
                <a:solidFill>
                  <a:schemeClr val="tx1"/>
                </a:solidFill>
                <a:effectLst/>
                <a:latin typeface="Montserrat SemiBold" pitchFamily="2" charset="0"/>
              </a:rPr>
              <a:t>operational teams to address changing risks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  <a:defRPr sz="1440"/>
            </a:pPr>
            <a:r>
              <a:rPr lang="en-US" sz="2000" dirty="0">
                <a:solidFill>
                  <a:schemeClr val="tx1"/>
                </a:solidFill>
                <a:effectLst/>
                <a:latin typeface="Montserrat SemiBold" pitchFamily="2" charset="0"/>
              </a:rPr>
              <a:t>Supports ongoing risk assessments and adaptation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F14E9E9-2BED-203B-F716-95E8802C13E0}"/>
              </a:ext>
            </a:extLst>
          </p:cNvPr>
          <p:cNvSpPr txBox="1">
            <a:spLocks/>
          </p:cNvSpPr>
          <p:nvPr/>
        </p:nvSpPr>
        <p:spPr>
          <a:xfrm>
            <a:off x="449344" y="1692404"/>
            <a:ext cx="5646662" cy="74023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 cap="none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>
                <a:gradFill>
                  <a:gsLst>
                    <a:gs pos="0">
                      <a:srgbClr val="01DADD"/>
                    </a:gs>
                    <a:gs pos="100000">
                      <a:srgbClr val="105778"/>
                    </a:gs>
                    <a:gs pos="74000">
                      <a:srgbClr val="1368C2"/>
                    </a:gs>
                    <a:gs pos="100000">
                      <a:srgbClr val="1E3986"/>
                    </a:gs>
                  </a:gsLst>
                  <a:lin ang="3600000" scaled="0"/>
                </a:gradFill>
                <a:effectLst/>
                <a:latin typeface="Montserrat SemiBold" pitchFamily="2" charset="0"/>
              </a:rPr>
              <a:t>Agile Governance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226EAFA-B724-F3CA-701B-844B7CE1FA10}"/>
              </a:ext>
            </a:extLst>
          </p:cNvPr>
          <p:cNvSpPr txBox="1">
            <a:spLocks/>
          </p:cNvSpPr>
          <p:nvPr/>
        </p:nvSpPr>
        <p:spPr>
          <a:xfrm>
            <a:off x="456604" y="1293262"/>
            <a:ext cx="5646662" cy="44994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 cap="none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2400" dirty="0">
                <a:solidFill>
                  <a:srgbClr val="1E3986"/>
                </a:solidFill>
                <a:effectLst/>
                <a:latin typeface="Montserrat SemiBold" pitchFamily="2" charset="0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4210448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868FEEC6-7266-7EF4-CFAC-905F7BBF73BF}"/>
              </a:ext>
            </a:extLst>
          </p:cNvPr>
          <p:cNvSpPr/>
          <p:nvPr/>
        </p:nvSpPr>
        <p:spPr>
          <a:xfrm>
            <a:off x="217714" y="740228"/>
            <a:ext cx="4470398" cy="6117772"/>
          </a:xfrm>
          <a:prstGeom prst="round2SameRect">
            <a:avLst/>
          </a:prstGeom>
          <a:blipFill dpi="0" rotWithShape="1">
            <a:blip r:embed="rId2"/>
            <a:srcRect/>
            <a:tile tx="-104775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2FAC532B-FF4B-255B-F5F8-099D90AFC3AE}"/>
              </a:ext>
            </a:extLst>
          </p:cNvPr>
          <p:cNvSpPr/>
          <p:nvPr/>
        </p:nvSpPr>
        <p:spPr>
          <a:xfrm>
            <a:off x="4136570" y="2510970"/>
            <a:ext cx="7852230" cy="4361543"/>
          </a:xfrm>
          <a:prstGeom prst="round2SameRect">
            <a:avLst>
              <a:gd name="adj1" fmla="val 8037"/>
              <a:gd name="adj2" fmla="val 0"/>
            </a:avLst>
          </a:prstGeom>
          <a:gradFill>
            <a:gsLst>
              <a:gs pos="26000">
                <a:srgbClr val="9D60B6"/>
              </a:gs>
              <a:gs pos="100000">
                <a:srgbClr val="058BD3"/>
              </a:gs>
              <a:gs pos="66000">
                <a:srgbClr val="01DADD"/>
              </a:gs>
            </a:gsLst>
            <a:lin ang="3600000" scaled="0"/>
          </a:gradFill>
          <a:ln w="0"/>
          <a:effectLst>
            <a:outerShdw blurRad="50800" dist="38100" dir="99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3E6C06E0-3BD8-57E2-704B-FB280039AD6F}"/>
              </a:ext>
            </a:extLst>
          </p:cNvPr>
          <p:cNvSpPr txBox="1">
            <a:spLocks/>
          </p:cNvSpPr>
          <p:nvPr/>
        </p:nvSpPr>
        <p:spPr>
          <a:xfrm>
            <a:off x="4949373" y="2641600"/>
            <a:ext cx="7039427" cy="3904343"/>
          </a:xfrm>
          <a:prstGeom prst="rect">
            <a:avLst/>
          </a:prstGeom>
          <a:effectLst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  <a:defRPr sz="1440"/>
            </a:pPr>
            <a:r>
              <a:rPr lang="en-US" sz="2000" dirty="0">
                <a:latin typeface="Montserrat SemiBold" pitchFamily="2" charset="0"/>
              </a:rPr>
              <a:t>Ethical AI deployment with a focus on explain</a:t>
            </a:r>
            <a:br>
              <a:rPr lang="en-US" sz="2000" dirty="0">
                <a:latin typeface="Montserrat SemiBold" pitchFamily="2" charset="0"/>
              </a:rPr>
            </a:br>
            <a:r>
              <a:rPr lang="en-US" sz="2000" dirty="0">
                <a:latin typeface="Montserrat SemiBold" pitchFamily="2" charset="0"/>
              </a:rPr>
              <a:t>ability and transparency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  <a:defRPr sz="1440"/>
            </a:pPr>
            <a:r>
              <a:rPr lang="en-US" sz="2000" dirty="0">
                <a:latin typeface="Montserrat SemiBold" pitchFamily="2" charset="0"/>
              </a:rPr>
              <a:t>Model Risk Management (MRM) to monitor soundness, fairness, robustness and model drift.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  <a:defRPr sz="1440"/>
            </a:pPr>
            <a:r>
              <a:rPr lang="en-US" sz="2000" dirty="0">
                <a:latin typeface="Montserrat SemiBold" pitchFamily="2" charset="0"/>
              </a:rPr>
              <a:t>Data governance to protect privacy and</a:t>
            </a:r>
            <a:br>
              <a:rPr lang="en-US" sz="2000" dirty="0">
                <a:latin typeface="Montserrat SemiBold" pitchFamily="2" charset="0"/>
              </a:rPr>
            </a:br>
            <a:r>
              <a:rPr lang="en-US" sz="2000" dirty="0">
                <a:latin typeface="Montserrat SemiBold" pitchFamily="2" charset="0"/>
              </a:rPr>
              <a:t>ensure compliance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  <a:defRPr sz="1440"/>
            </a:pPr>
            <a:r>
              <a:rPr lang="en-US" sz="2000" dirty="0">
                <a:latin typeface="Montserrat SemiBold" pitchFamily="2" charset="0"/>
              </a:rPr>
              <a:t>Prompting Guidelines and Assurance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F14E9E9-2BED-203B-F716-95E8802C13E0}"/>
              </a:ext>
            </a:extLst>
          </p:cNvPr>
          <p:cNvSpPr txBox="1">
            <a:spLocks/>
          </p:cNvSpPr>
          <p:nvPr/>
        </p:nvSpPr>
        <p:spPr>
          <a:xfrm>
            <a:off x="5340660" y="1262741"/>
            <a:ext cx="6357853" cy="74023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 cap="none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>
                <a:gradFill>
                  <a:gsLst>
                    <a:gs pos="0">
                      <a:srgbClr val="01DADD"/>
                    </a:gs>
                    <a:gs pos="100000">
                      <a:srgbClr val="105778"/>
                    </a:gs>
                    <a:gs pos="74000">
                      <a:srgbClr val="1368C2"/>
                    </a:gs>
                    <a:gs pos="100000">
                      <a:srgbClr val="1E3986"/>
                    </a:gs>
                  </a:gsLst>
                  <a:lin ang="3600000" scaled="0"/>
                </a:gradFill>
                <a:effectLst/>
                <a:latin typeface="Montserrat SemiBold" pitchFamily="2" charset="0"/>
              </a:rPr>
              <a:t>Responsible AI Approach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226EAFA-B724-F3CA-701B-844B7CE1FA10}"/>
              </a:ext>
            </a:extLst>
          </p:cNvPr>
          <p:cNvSpPr txBox="1">
            <a:spLocks/>
          </p:cNvSpPr>
          <p:nvPr/>
        </p:nvSpPr>
        <p:spPr>
          <a:xfrm>
            <a:off x="5391460" y="863599"/>
            <a:ext cx="5646662" cy="44994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 cap="none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2400" dirty="0">
                <a:solidFill>
                  <a:srgbClr val="1E3986"/>
                </a:solidFill>
                <a:effectLst/>
                <a:latin typeface="Montserrat SemiBold" pitchFamily="2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248224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868FEEC6-7266-7EF4-CFAC-905F7BBF73BF}"/>
              </a:ext>
            </a:extLst>
          </p:cNvPr>
          <p:cNvSpPr/>
          <p:nvPr/>
        </p:nvSpPr>
        <p:spPr>
          <a:xfrm>
            <a:off x="7503889" y="740229"/>
            <a:ext cx="4470398" cy="6117772"/>
          </a:xfrm>
          <a:prstGeom prst="round2Same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2FAC532B-FF4B-255B-F5F8-099D90AFC3AE}"/>
              </a:ext>
            </a:extLst>
          </p:cNvPr>
          <p:cNvSpPr/>
          <p:nvPr/>
        </p:nvSpPr>
        <p:spPr>
          <a:xfrm>
            <a:off x="217714" y="3175000"/>
            <a:ext cx="7852230" cy="3683000"/>
          </a:xfrm>
          <a:prstGeom prst="round2SameRect">
            <a:avLst>
              <a:gd name="adj1" fmla="val 8037"/>
              <a:gd name="adj2" fmla="val 0"/>
            </a:avLst>
          </a:prstGeom>
          <a:gradFill>
            <a:gsLst>
              <a:gs pos="26000">
                <a:srgbClr val="9D60B6"/>
              </a:gs>
              <a:gs pos="100000">
                <a:srgbClr val="058BD3"/>
              </a:gs>
              <a:gs pos="66000">
                <a:srgbClr val="01DADD"/>
              </a:gs>
            </a:gsLst>
            <a:lin ang="3600000" scaled="0"/>
          </a:gradFill>
          <a:ln w="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3E6C06E0-3BD8-57E2-704B-FB280039AD6F}"/>
              </a:ext>
            </a:extLst>
          </p:cNvPr>
          <p:cNvSpPr txBox="1">
            <a:spLocks/>
          </p:cNvSpPr>
          <p:nvPr/>
        </p:nvSpPr>
        <p:spPr>
          <a:xfrm>
            <a:off x="478974" y="3174997"/>
            <a:ext cx="7620599" cy="3683001"/>
          </a:xfrm>
          <a:prstGeom prst="rect">
            <a:avLst/>
          </a:prstGeom>
          <a:effectLst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  <a:defRPr sz="1440"/>
            </a:pPr>
            <a:r>
              <a:rPr lang="en-US" sz="2000" dirty="0">
                <a:latin typeface="Montserrat SemiBold" pitchFamily="2" charset="0"/>
              </a:rPr>
              <a:t>Clear definition of AI-related risk tolerance levels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  <a:defRPr sz="1440"/>
            </a:pPr>
            <a:r>
              <a:rPr lang="en-US" sz="2000" dirty="0">
                <a:latin typeface="Montserrat SemiBold" pitchFamily="2" charset="0"/>
              </a:rPr>
              <a:t>Maturity models to evaluate and improve risk management capabilities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  <a:defRPr sz="1440"/>
            </a:pPr>
            <a:r>
              <a:rPr lang="en-US" sz="2000" dirty="0">
                <a:latin typeface="Montserrat SemiBold" pitchFamily="2" charset="0"/>
              </a:rPr>
              <a:t>Key Risk Indicators (KRIs) for monitoring risks and triggering necessary actions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F14E9E9-2BED-203B-F716-95E8802C13E0}"/>
              </a:ext>
            </a:extLst>
          </p:cNvPr>
          <p:cNvSpPr txBox="1">
            <a:spLocks/>
          </p:cNvSpPr>
          <p:nvPr/>
        </p:nvSpPr>
        <p:spPr>
          <a:xfrm>
            <a:off x="449344" y="1592941"/>
            <a:ext cx="5646662" cy="74023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 cap="none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600" dirty="0">
                <a:gradFill>
                  <a:gsLst>
                    <a:gs pos="0">
                      <a:srgbClr val="01DADD"/>
                    </a:gs>
                    <a:gs pos="100000">
                      <a:srgbClr val="105778"/>
                    </a:gs>
                    <a:gs pos="74000">
                      <a:srgbClr val="1368C2"/>
                    </a:gs>
                    <a:gs pos="100000">
                      <a:srgbClr val="1E3986"/>
                    </a:gs>
                  </a:gsLst>
                  <a:lin ang="3600000" scaled="0"/>
                </a:gradFill>
                <a:effectLst/>
                <a:latin typeface="Montserrat SemiBold" pitchFamily="2" charset="0"/>
              </a:rPr>
              <a:t>Risk-informed System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226EAFA-B724-F3CA-701B-844B7CE1FA10}"/>
              </a:ext>
            </a:extLst>
          </p:cNvPr>
          <p:cNvSpPr txBox="1">
            <a:spLocks/>
          </p:cNvSpPr>
          <p:nvPr/>
        </p:nvSpPr>
        <p:spPr>
          <a:xfrm>
            <a:off x="456604" y="1193799"/>
            <a:ext cx="5646662" cy="44994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 cap="none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2400" dirty="0">
                <a:solidFill>
                  <a:srgbClr val="1E3986"/>
                </a:solidFill>
                <a:effectLst/>
                <a:latin typeface="Montserrat SemiBold" pitchFamily="2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4268521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>
    <a:spDef>
      <a:spPr>
        <a:blipFill dpi="0" rotWithShape="1">
          <a:blip xmlns:r="http://schemas.openxmlformats.org/officeDocument/2006/relationships" r:embed="rId2"/>
          <a:srcRect/>
          <a:tile tx="0" ty="0" sx="100000" sy="100000" flip="none" algn="tl"/>
        </a:blipFill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1047</TotalTime>
  <Words>921</Words>
  <Application>Microsoft Office PowerPoint</Application>
  <PresentationFormat>Widescreen</PresentationFormat>
  <Paragraphs>117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Montserrat Bold</vt:lpstr>
      <vt:lpstr>Robot Reavers</vt:lpstr>
      <vt:lpstr>Goudy Old Style</vt:lpstr>
      <vt:lpstr>Arial</vt:lpstr>
      <vt:lpstr>Poppins SemiBold</vt:lpstr>
      <vt:lpstr>Montserrat SemiBold</vt:lpstr>
      <vt:lpstr>Wingdings 2</vt:lpstr>
      <vt:lpstr>Montserrat Medium</vt:lpstr>
      <vt:lpstr>SlateVTI</vt:lpstr>
      <vt:lpstr>AI Strategy &amp; Risk Program</vt:lpstr>
      <vt:lpstr>The AI Imperative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Strategy &amp; Risk Program</dc:title>
  <dc:creator>Admin</dc:creator>
  <cp:lastModifiedBy>Admin</cp:lastModifiedBy>
  <cp:revision>30</cp:revision>
  <dcterms:created xsi:type="dcterms:W3CDTF">2024-09-20T06:38:51Z</dcterms:created>
  <dcterms:modified xsi:type="dcterms:W3CDTF">2024-09-24T07:21:38Z</dcterms:modified>
</cp:coreProperties>
</file>